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0" r:id="rId2"/>
  </p:sldMasterIdLst>
  <p:notesMasterIdLst>
    <p:notesMasterId r:id="rId17"/>
  </p:notesMasterIdLst>
  <p:sldIdLst>
    <p:sldId id="909" r:id="rId3"/>
    <p:sldId id="1029" r:id="rId4"/>
    <p:sldId id="1040" r:id="rId5"/>
    <p:sldId id="1039" r:id="rId6"/>
    <p:sldId id="1038" r:id="rId7"/>
    <p:sldId id="1037" r:id="rId8"/>
    <p:sldId id="1036" r:id="rId9"/>
    <p:sldId id="1035" r:id="rId10"/>
    <p:sldId id="1034" r:id="rId11"/>
    <p:sldId id="1033" r:id="rId12"/>
    <p:sldId id="1032" r:id="rId13"/>
    <p:sldId id="1031" r:id="rId14"/>
    <p:sldId id="1030" r:id="rId15"/>
    <p:sldId id="981" r:id="rId16"/>
  </p:sldIdLst>
  <p:sldSz cx="12192000" cy="6858000"/>
  <p:notesSz cx="6810375"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16215F7D-73A6-4CA6-9646-496B039AB843}">
          <p14:sldIdLst>
            <p14:sldId id="909"/>
            <p14:sldId id="1029"/>
            <p14:sldId id="1040"/>
            <p14:sldId id="1039"/>
            <p14:sldId id="1038"/>
            <p14:sldId id="1037"/>
            <p14:sldId id="1036"/>
            <p14:sldId id="1035"/>
            <p14:sldId id="1034"/>
            <p14:sldId id="1033"/>
            <p14:sldId id="1032"/>
            <p14:sldId id="1031"/>
            <p14:sldId id="1030"/>
            <p14:sldId id="981"/>
          </p14:sldIdLst>
        </p14:section>
        <p14:section name="Default Section" id="{F17AAA26-3D89-4C4B-A3EC-5D43469BE9C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si Partanen" initials="JP" lastIdx="2" clrIdx="0">
    <p:extLst>
      <p:ext uri="{19B8F6BF-5375-455C-9EA6-DF929625EA0E}">
        <p15:presenceInfo xmlns:p15="http://schemas.microsoft.com/office/powerpoint/2012/main" userId="Jussi Parta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43"/>
    <a:srgbClr val="E6D8C1"/>
    <a:srgbClr val="C8B18B"/>
    <a:srgbClr val="EEE8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0"/>
  </p:normalViewPr>
  <p:slideViewPr>
    <p:cSldViewPr snapToGrid="0" snapToObjects="1">
      <p:cViewPr varScale="1">
        <p:scale>
          <a:sx n="87" d="100"/>
          <a:sy n="87" d="100"/>
        </p:scale>
        <p:origin x="528" y="29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BA393DE-00D0-6245-95D6-422C51DC3D8E}" type="datetimeFigureOut">
              <a:rPr lang="fi-FI" smtClean="0"/>
              <a:t>26.5.2025</a:t>
            </a:fld>
            <a:endParaRPr lang="fi-FI"/>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E1761A2A-B981-184E-B7D0-CD35B35D7458}" type="slidenum">
              <a:rPr lang="fi-FI" smtClean="0"/>
              <a:t>‹#›</a:t>
            </a:fld>
            <a:endParaRPr lang="fi-FI"/>
          </a:p>
        </p:txBody>
      </p:sp>
    </p:spTree>
    <p:extLst>
      <p:ext uri="{BB962C8B-B14F-4D97-AF65-F5344CB8AC3E}">
        <p14:creationId xmlns:p14="http://schemas.microsoft.com/office/powerpoint/2010/main" val="31451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8B1B11-CBE4-F543-A75D-F8A66026D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5E022C-632B-9B44-8B5E-FE5A37297F3A}"/>
              </a:ext>
            </a:extLst>
          </p:cNvPr>
          <p:cNvSpPr>
            <a:spLocks noGrp="1"/>
          </p:cNvSpPr>
          <p:nvPr>
            <p:ph type="ctrTitle"/>
          </p:nvPr>
        </p:nvSpPr>
        <p:spPr>
          <a:xfrm>
            <a:off x="1524000" y="1122363"/>
            <a:ext cx="9144000" cy="2387600"/>
          </a:xfrm>
        </p:spPr>
        <p:txBody>
          <a:bodyPr anchor="b"/>
          <a:lstStyle>
            <a:lvl1pPr algn="ctr">
              <a:defRPr sz="6000">
                <a:solidFill>
                  <a:srgbClr val="E6D8C1"/>
                </a:solidFill>
              </a:defRPr>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E1A19063-822F-F14D-B063-E856F7B2623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E315B507-13C0-1945-8C3C-76C39959B89C}"/>
              </a:ext>
            </a:extLst>
          </p:cNvPr>
          <p:cNvSpPr>
            <a:spLocks noGrp="1"/>
          </p:cNvSpPr>
          <p:nvPr>
            <p:ph type="dt" sz="half" idx="10"/>
          </p:nvPr>
        </p:nvSpPr>
        <p:spPr/>
        <p:txBody>
          <a:bodyPr/>
          <a:lstStyle/>
          <a:p>
            <a:fld id="{19535608-B634-474F-89F4-5EC086235A28}" type="datetime1">
              <a:rPr lang="fi-FI" smtClean="0"/>
              <a:t>26.5.2025</a:t>
            </a:fld>
            <a:endParaRPr lang="fi-FI"/>
          </a:p>
        </p:txBody>
      </p:sp>
      <p:sp>
        <p:nvSpPr>
          <p:cNvPr id="5" name="Footer Placeholder 4">
            <a:extLst>
              <a:ext uri="{FF2B5EF4-FFF2-40B4-BE49-F238E27FC236}">
                <a16:creationId xmlns:a16="http://schemas.microsoft.com/office/drawing/2014/main" id="{AA98BC67-598E-574C-97AC-7CEC816179C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82A5453-60D8-8D49-8BF0-94FFB49D46F4}"/>
              </a:ext>
            </a:extLst>
          </p:cNvPr>
          <p:cNvSpPr>
            <a:spLocks noGrp="1"/>
          </p:cNvSpPr>
          <p:nvPr>
            <p:ph type="sldNum" sz="quarter" idx="12"/>
          </p:nvPr>
        </p:nvSpPr>
        <p:spPr/>
        <p:txBody>
          <a:bodyPr/>
          <a:lstStyle/>
          <a:p>
            <a:fld id="{1D4C7567-02E7-2647-B43A-F29534CB7FA8}" type="slidenum">
              <a:rPr lang="fi-FI" smtClean="0"/>
              <a:t>‹#›</a:t>
            </a:fld>
            <a:endParaRPr lang="fi-FI"/>
          </a:p>
        </p:txBody>
      </p:sp>
    </p:spTree>
    <p:extLst>
      <p:ext uri="{BB962C8B-B14F-4D97-AF65-F5344CB8AC3E}">
        <p14:creationId xmlns:p14="http://schemas.microsoft.com/office/powerpoint/2010/main" val="112937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D163-BB35-CF4C-88DC-AE54003FD8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1C8AC24C-0B38-514D-A299-0FAF87827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779FC892-4081-174E-8EA7-F17E7E821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2FFFF-CD18-434F-BEB7-E102AB7F6D04}"/>
              </a:ext>
            </a:extLst>
          </p:cNvPr>
          <p:cNvSpPr>
            <a:spLocks noGrp="1"/>
          </p:cNvSpPr>
          <p:nvPr>
            <p:ph type="dt" sz="half" idx="10"/>
          </p:nvPr>
        </p:nvSpPr>
        <p:spPr/>
        <p:txBody>
          <a:bodyPr/>
          <a:lstStyle/>
          <a:p>
            <a:fld id="{43A5391E-820A-714C-85F3-C2FA105B012E}" type="datetime1">
              <a:rPr lang="fi-FI" smtClean="0"/>
              <a:t>26.5.2025</a:t>
            </a:fld>
            <a:endParaRPr lang="fi-FI"/>
          </a:p>
        </p:txBody>
      </p:sp>
      <p:sp>
        <p:nvSpPr>
          <p:cNvPr id="6" name="Footer Placeholder 5">
            <a:extLst>
              <a:ext uri="{FF2B5EF4-FFF2-40B4-BE49-F238E27FC236}">
                <a16:creationId xmlns:a16="http://schemas.microsoft.com/office/drawing/2014/main" id="{A3789D7E-A1E2-9047-A623-2BCBBDFDC53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5CAC3EB6-1507-4F4B-BD19-D6F17E182F78}"/>
              </a:ext>
            </a:extLst>
          </p:cNvPr>
          <p:cNvSpPr>
            <a:spLocks noGrp="1"/>
          </p:cNvSpPr>
          <p:nvPr>
            <p:ph type="sldNum" sz="quarter" idx="12"/>
          </p:nvPr>
        </p:nvSpPr>
        <p:spPr/>
        <p:txBody>
          <a:bodyPr/>
          <a:lstStyle/>
          <a:p>
            <a:fld id="{1D4C7567-02E7-2647-B43A-F29534CB7FA8}" type="slidenum">
              <a:rPr lang="fi-FI" smtClean="0"/>
              <a:t>‹#›</a:t>
            </a:fld>
            <a:endParaRPr lang="fi-FI"/>
          </a:p>
        </p:txBody>
      </p:sp>
      <p:pic>
        <p:nvPicPr>
          <p:cNvPr id="8" name="Picture 7">
            <a:extLst>
              <a:ext uri="{FF2B5EF4-FFF2-40B4-BE49-F238E27FC236}">
                <a16:creationId xmlns:a16="http://schemas.microsoft.com/office/drawing/2014/main" id="{8F6432F3-7D68-D649-AB17-D81EC97EF4CB}"/>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72282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839788" y="777875"/>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5860026" y="0"/>
            <a:ext cx="633197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839788" y="2673626"/>
            <a:ext cx="3932237" cy="31953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19F4EFE-8F6B-3A48-B24C-CE0111CB10D2}"/>
              </a:ext>
            </a:extLst>
          </p:cNvPr>
          <p:cNvSpPr>
            <a:spLocks noGrp="1"/>
          </p:cNvSpPr>
          <p:nvPr>
            <p:ph type="dt" sz="half" idx="10"/>
          </p:nvPr>
        </p:nvSpPr>
        <p:spPr/>
        <p:txBody>
          <a:bodyPr/>
          <a:lstStyle/>
          <a:p>
            <a:fld id="{639FDBB4-B926-8244-8B45-5FC4336DE9E3}" type="datetime1">
              <a:rPr lang="fi-FI" smtClean="0"/>
              <a:t>26.5.2025</a:t>
            </a:fld>
            <a:endParaRPr lang="fi-FI"/>
          </a:p>
        </p:txBody>
      </p:sp>
      <p:sp>
        <p:nvSpPr>
          <p:cNvPr id="6" name="Footer Placeholder 5">
            <a:extLst>
              <a:ext uri="{FF2B5EF4-FFF2-40B4-BE49-F238E27FC236}">
                <a16:creationId xmlns:a16="http://schemas.microsoft.com/office/drawing/2014/main" id="{CA04A0BE-EBFD-CD43-9676-E5232EA39939}"/>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78279891-B8CF-D642-898A-40E687697D65}"/>
              </a:ext>
            </a:extLst>
          </p:cNvPr>
          <p:cNvSpPr>
            <a:spLocks noGrp="1"/>
          </p:cNvSpPr>
          <p:nvPr>
            <p:ph type="sldNum" sz="quarter" idx="12"/>
          </p:nvPr>
        </p:nvSpPr>
        <p:spPr/>
        <p:txBody>
          <a:bodyPr/>
          <a:lstStyle>
            <a:lvl1pPr>
              <a:defRPr>
                <a:solidFill>
                  <a:srgbClr val="E6D8C1"/>
                </a:solidFill>
              </a:defRPr>
            </a:lvl1pPr>
          </a:lstStyle>
          <a:p>
            <a:fld id="{1D4C7567-02E7-2647-B43A-F29534CB7FA8}" type="slidenum">
              <a:rPr lang="fi-FI" smtClean="0"/>
              <a:pPr/>
              <a:t>‹#›</a:t>
            </a:fld>
            <a:endParaRPr lang="fi-FI" dirty="0"/>
          </a:p>
        </p:txBody>
      </p:sp>
      <p:pic>
        <p:nvPicPr>
          <p:cNvPr id="8" name="Picture 7">
            <a:extLst>
              <a:ext uri="{FF2B5EF4-FFF2-40B4-BE49-F238E27FC236}">
                <a16:creationId xmlns:a16="http://schemas.microsoft.com/office/drawing/2014/main" id="{882D06E6-3E19-CA4F-B1DC-AC6D62BA1AF1}"/>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95683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84080-A8B1-9C47-BA02-40201D88695F}"/>
              </a:ext>
            </a:extLst>
          </p:cNvPr>
          <p:cNvSpPr/>
          <p:nvPr userDrawn="1"/>
        </p:nvSpPr>
        <p:spPr>
          <a:xfrm>
            <a:off x="0" y="1"/>
            <a:ext cx="5860026" cy="6857999"/>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839788" y="1374058"/>
            <a:ext cx="3932237" cy="1600200"/>
          </a:xfrm>
        </p:spPr>
        <p:txBody>
          <a:bodyPr anchor="b">
            <a:noAutofit/>
          </a:bodyPr>
          <a:lstStyle>
            <a:lvl1pPr>
              <a:defRPr sz="4800">
                <a:solidFill>
                  <a:srgbClr val="E6D8C1"/>
                </a:solidFill>
              </a:defRPr>
            </a:lvl1pPr>
          </a:lstStyle>
          <a:p>
            <a:r>
              <a:rPr lang="en-US" dirty="0"/>
              <a:t>Click to edit Master title style</a:t>
            </a:r>
            <a:endParaRPr lang="fi-FI" dirty="0"/>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5860026" y="1"/>
            <a:ext cx="6331973" cy="3812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839788" y="3578942"/>
            <a:ext cx="3932237" cy="2290046"/>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111B8023-2107-034F-A477-AD9FBC8296D4}"/>
              </a:ext>
            </a:extLst>
          </p:cNvPr>
          <p:cNvSpPr>
            <a:spLocks noGrp="1"/>
          </p:cNvSpPr>
          <p:nvPr>
            <p:ph type="body" sz="half" idx="13"/>
          </p:nvPr>
        </p:nvSpPr>
        <p:spPr>
          <a:xfrm>
            <a:off x="6201794" y="5053781"/>
            <a:ext cx="5685406" cy="1482217"/>
          </a:xfrm>
        </p:spPr>
        <p:txBody>
          <a:bodyPr>
            <a:normAutofit/>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DC504B8D-FF97-6342-ADCF-6D8BF8638E89}"/>
              </a:ext>
            </a:extLst>
          </p:cNvPr>
          <p:cNvSpPr>
            <a:spLocks noGrp="1"/>
          </p:cNvSpPr>
          <p:nvPr>
            <p:ph type="body" sz="half" idx="14"/>
          </p:nvPr>
        </p:nvSpPr>
        <p:spPr>
          <a:xfrm>
            <a:off x="6201794" y="4331110"/>
            <a:ext cx="5685406" cy="938980"/>
          </a:xfrm>
        </p:spPr>
        <p:txBody>
          <a:bodyPr>
            <a:noAutofit/>
          </a:bodyPr>
          <a:lstStyle>
            <a:lvl1pPr marL="0" indent="0" algn="l">
              <a:buNone/>
              <a:defRPr sz="3200" b="1">
                <a:solidFill>
                  <a:srgbClr val="004D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63954E24-2C3F-5744-AF97-2EA218B613E8}"/>
              </a:ext>
            </a:extLst>
          </p:cNvPr>
          <p:cNvPicPr>
            <a:picLocks noChangeAspect="1"/>
          </p:cNvPicPr>
          <p:nvPr userDrawn="1"/>
        </p:nvPicPr>
        <p:blipFill>
          <a:blip r:embed="rId2"/>
          <a:stretch>
            <a:fillRect/>
          </a:stretch>
        </p:blipFill>
        <p:spPr>
          <a:xfrm>
            <a:off x="381000" y="6089307"/>
            <a:ext cx="1710813" cy="534086"/>
          </a:xfrm>
          <a:prstGeom prst="rect">
            <a:avLst/>
          </a:prstGeom>
        </p:spPr>
      </p:pic>
    </p:spTree>
    <p:extLst>
      <p:ext uri="{BB962C8B-B14F-4D97-AF65-F5344CB8AC3E}">
        <p14:creationId xmlns:p14="http://schemas.microsoft.com/office/powerpoint/2010/main" val="188970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84080-A8B1-9C47-BA02-40201D88695F}"/>
              </a:ext>
            </a:extLst>
          </p:cNvPr>
          <p:cNvSpPr/>
          <p:nvPr userDrawn="1"/>
        </p:nvSpPr>
        <p:spPr>
          <a:xfrm>
            <a:off x="5860026" y="3812460"/>
            <a:ext cx="6331974" cy="3045540"/>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839788" y="1374058"/>
            <a:ext cx="3932237" cy="1600200"/>
          </a:xfrm>
        </p:spPr>
        <p:txBody>
          <a:bodyPr anchor="b">
            <a:noAutofit/>
          </a:bodyPr>
          <a:lstStyle>
            <a:lvl1pPr>
              <a:defRPr sz="4800">
                <a:solidFill>
                  <a:srgbClr val="004D43"/>
                </a:solidFill>
              </a:defRPr>
            </a:lvl1pPr>
          </a:lstStyle>
          <a:p>
            <a:r>
              <a:rPr lang="en-US" dirty="0"/>
              <a:t>Click to edit Master title style</a:t>
            </a:r>
            <a:endParaRPr lang="fi-FI" dirty="0"/>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5860026" y="1"/>
            <a:ext cx="6331973" cy="3812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839788" y="3578942"/>
            <a:ext cx="3932237" cy="2290046"/>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111B8023-2107-034F-A477-AD9FBC8296D4}"/>
              </a:ext>
            </a:extLst>
          </p:cNvPr>
          <p:cNvSpPr>
            <a:spLocks noGrp="1"/>
          </p:cNvSpPr>
          <p:nvPr>
            <p:ph type="body" sz="half" idx="13"/>
          </p:nvPr>
        </p:nvSpPr>
        <p:spPr>
          <a:xfrm>
            <a:off x="6201794" y="5063613"/>
            <a:ext cx="5685406" cy="1472385"/>
          </a:xfrm>
        </p:spPr>
        <p:txBody>
          <a:bodyPr>
            <a:normAutofit/>
          </a:bodyPr>
          <a:lstStyle>
            <a:lvl1pPr marL="0" indent="0" algn="l">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DC504B8D-FF97-6342-ADCF-6D8BF8638E89}"/>
              </a:ext>
            </a:extLst>
          </p:cNvPr>
          <p:cNvSpPr>
            <a:spLocks noGrp="1"/>
          </p:cNvSpPr>
          <p:nvPr>
            <p:ph type="body" sz="half" idx="14"/>
          </p:nvPr>
        </p:nvSpPr>
        <p:spPr>
          <a:xfrm>
            <a:off x="6201794" y="4331110"/>
            <a:ext cx="5685406" cy="938980"/>
          </a:xfrm>
        </p:spPr>
        <p:txBody>
          <a:bodyPr>
            <a:noAutofit/>
          </a:bodyPr>
          <a:lstStyle>
            <a:lvl1pPr marL="0" indent="0" algn="l">
              <a:buNone/>
              <a:defRPr sz="3200" b="1">
                <a:solidFill>
                  <a:srgbClr val="E6D8C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C08EE5DD-4DE6-AE43-A64D-A27BFAD99634}"/>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361377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0" y="2"/>
            <a:ext cx="6331973" cy="68579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7421563" y="777875"/>
            <a:ext cx="3932237" cy="1600200"/>
          </a:xfrm>
        </p:spPr>
        <p:txBody>
          <a:bodyPr anchor="b"/>
          <a:lstStyle>
            <a:lvl1pPr>
              <a:defRPr sz="3200"/>
            </a:lvl1pPr>
          </a:lstStyle>
          <a:p>
            <a:r>
              <a:rPr lang="en-US"/>
              <a:t>Click to edit Master title style</a:t>
            </a:r>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7421563" y="2673626"/>
            <a:ext cx="3932237" cy="31953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19F4EFE-8F6B-3A48-B24C-CE0111CB10D2}"/>
              </a:ext>
            </a:extLst>
          </p:cNvPr>
          <p:cNvSpPr>
            <a:spLocks noGrp="1"/>
          </p:cNvSpPr>
          <p:nvPr>
            <p:ph type="dt" sz="half" idx="10"/>
          </p:nvPr>
        </p:nvSpPr>
        <p:spPr/>
        <p:txBody>
          <a:bodyPr/>
          <a:lstStyle/>
          <a:p>
            <a:fld id="{93832A0E-443E-4646-89D1-50B5C6059615}" type="datetime1">
              <a:rPr lang="fi-FI" smtClean="0"/>
              <a:t>26.5.2025</a:t>
            </a:fld>
            <a:endParaRPr lang="fi-FI"/>
          </a:p>
        </p:txBody>
      </p:sp>
      <p:sp>
        <p:nvSpPr>
          <p:cNvPr id="6" name="Footer Placeholder 5">
            <a:extLst>
              <a:ext uri="{FF2B5EF4-FFF2-40B4-BE49-F238E27FC236}">
                <a16:creationId xmlns:a16="http://schemas.microsoft.com/office/drawing/2014/main" id="{CA04A0BE-EBFD-CD43-9676-E5232EA39939}"/>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78279891-B8CF-D642-898A-40E687697D65}"/>
              </a:ext>
            </a:extLst>
          </p:cNvPr>
          <p:cNvSpPr>
            <a:spLocks noGrp="1"/>
          </p:cNvSpPr>
          <p:nvPr>
            <p:ph type="sldNum" sz="quarter" idx="12"/>
          </p:nvPr>
        </p:nvSpPr>
        <p:spPr>
          <a:xfrm>
            <a:off x="8610600" y="6356350"/>
            <a:ext cx="2743200" cy="365125"/>
          </a:xfrm>
        </p:spPr>
        <p:txBody>
          <a:bodyPr/>
          <a:lstStyle/>
          <a:p>
            <a:fld id="{1D4C7567-02E7-2647-B43A-F29534CB7FA8}" type="slidenum">
              <a:rPr lang="fi-FI" smtClean="0"/>
              <a:t>‹#›</a:t>
            </a:fld>
            <a:endParaRPr lang="fi-FI"/>
          </a:p>
        </p:txBody>
      </p:sp>
      <p:pic>
        <p:nvPicPr>
          <p:cNvPr id="8" name="Picture 7">
            <a:extLst>
              <a:ext uri="{FF2B5EF4-FFF2-40B4-BE49-F238E27FC236}">
                <a16:creationId xmlns:a16="http://schemas.microsoft.com/office/drawing/2014/main" id="{49CF064F-B8BB-574E-BFB7-E30F5FEB677E}"/>
              </a:ext>
            </a:extLst>
          </p:cNvPr>
          <p:cNvPicPr>
            <a:picLocks noChangeAspect="1"/>
          </p:cNvPicPr>
          <p:nvPr userDrawn="1"/>
        </p:nvPicPr>
        <p:blipFill>
          <a:blip r:embed="rId2"/>
          <a:stretch>
            <a:fillRect/>
          </a:stretch>
        </p:blipFill>
        <p:spPr>
          <a:xfrm>
            <a:off x="381000" y="6089307"/>
            <a:ext cx="1710813" cy="534086"/>
          </a:xfrm>
          <a:prstGeom prst="rect">
            <a:avLst/>
          </a:prstGeom>
        </p:spPr>
      </p:pic>
    </p:spTree>
    <p:extLst>
      <p:ext uri="{BB962C8B-B14F-4D97-AF65-F5344CB8AC3E}">
        <p14:creationId xmlns:p14="http://schemas.microsoft.com/office/powerpoint/2010/main" val="11218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839788" y="911942"/>
            <a:ext cx="3932237" cy="1600200"/>
          </a:xfrm>
        </p:spPr>
        <p:txBody>
          <a:bodyPr anchor="b">
            <a:noAutofit/>
          </a:bodyPr>
          <a:lstStyle>
            <a:lvl1pPr>
              <a:defRPr sz="4800">
                <a:solidFill>
                  <a:srgbClr val="004D43"/>
                </a:solidFill>
              </a:defRPr>
            </a:lvl1pPr>
          </a:lstStyle>
          <a:p>
            <a:r>
              <a:rPr lang="en-US" dirty="0"/>
              <a:t>Click to edit Master title style</a:t>
            </a:r>
            <a:endParaRPr lang="fi-FI" dirty="0"/>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0" y="3264310"/>
            <a:ext cx="12192000" cy="3593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5299587" y="911942"/>
            <a:ext cx="5329084" cy="16002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05455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9F8429-D415-8445-B825-6A93F16D532E}"/>
              </a:ext>
            </a:extLst>
          </p:cNvPr>
          <p:cNvSpPr/>
          <p:nvPr userDrawn="1"/>
        </p:nvSpPr>
        <p:spPr>
          <a:xfrm>
            <a:off x="0" y="0"/>
            <a:ext cx="12192000" cy="3264310"/>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C74D9EF-58E9-0B4C-80C9-8F4D7AAAB7F0}"/>
              </a:ext>
            </a:extLst>
          </p:cNvPr>
          <p:cNvSpPr>
            <a:spLocks noGrp="1"/>
          </p:cNvSpPr>
          <p:nvPr>
            <p:ph type="title"/>
          </p:nvPr>
        </p:nvSpPr>
        <p:spPr>
          <a:xfrm>
            <a:off x="839788" y="911942"/>
            <a:ext cx="3932237" cy="1600200"/>
          </a:xfrm>
        </p:spPr>
        <p:txBody>
          <a:bodyPr anchor="b">
            <a:noAutofit/>
          </a:bodyPr>
          <a:lstStyle>
            <a:lvl1pPr>
              <a:defRPr sz="4800">
                <a:solidFill>
                  <a:srgbClr val="E6D8C1"/>
                </a:solidFill>
              </a:defRPr>
            </a:lvl1pPr>
          </a:lstStyle>
          <a:p>
            <a:r>
              <a:rPr lang="en-US" dirty="0"/>
              <a:t>Click to edit Master title style</a:t>
            </a:r>
            <a:endParaRPr lang="fi-FI" dirty="0"/>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0" y="3264310"/>
            <a:ext cx="12192000" cy="3593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EE41D3D-026B-E84C-89A9-202796AEB522}"/>
              </a:ext>
            </a:extLst>
          </p:cNvPr>
          <p:cNvSpPr>
            <a:spLocks noGrp="1"/>
          </p:cNvSpPr>
          <p:nvPr>
            <p:ph type="body" sz="half" idx="2"/>
          </p:nvPr>
        </p:nvSpPr>
        <p:spPr>
          <a:xfrm>
            <a:off x="5299587" y="911942"/>
            <a:ext cx="5329084" cy="1600200"/>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4383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B0B206B-9AB7-C24B-AB74-7634098D1529}"/>
              </a:ext>
            </a:extLst>
          </p:cNvPr>
          <p:cNvSpPr>
            <a:spLocks noGrp="1"/>
          </p:cNvSpPr>
          <p:nvPr>
            <p:ph type="pic" idx="11"/>
          </p:nvPr>
        </p:nvSpPr>
        <p:spPr>
          <a:xfrm>
            <a:off x="4112245" y="3429004"/>
            <a:ext cx="3966350"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1333" y="4"/>
            <a:ext cx="4124030"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5" name="Picture Placeholder 2">
            <a:extLst>
              <a:ext uri="{FF2B5EF4-FFF2-40B4-BE49-F238E27FC236}">
                <a16:creationId xmlns:a16="http://schemas.microsoft.com/office/drawing/2014/main" id="{0BFC7AB3-DCB3-8948-955F-DBD541334C1D}"/>
              </a:ext>
            </a:extLst>
          </p:cNvPr>
          <p:cNvSpPr>
            <a:spLocks noGrp="1"/>
          </p:cNvSpPr>
          <p:nvPr>
            <p:ph type="pic" idx="10"/>
          </p:nvPr>
        </p:nvSpPr>
        <p:spPr>
          <a:xfrm>
            <a:off x="8068142" y="4"/>
            <a:ext cx="4123857"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Rectangle 8">
            <a:extLst>
              <a:ext uri="{FF2B5EF4-FFF2-40B4-BE49-F238E27FC236}">
                <a16:creationId xmlns:a16="http://schemas.microsoft.com/office/drawing/2014/main" id="{8474CDDC-961A-984B-9ED7-29ABB1F01160}"/>
              </a:ext>
            </a:extLst>
          </p:cNvPr>
          <p:cNvSpPr/>
          <p:nvPr userDrawn="1"/>
        </p:nvSpPr>
        <p:spPr>
          <a:xfrm>
            <a:off x="-1333" y="3429000"/>
            <a:ext cx="4112998" cy="3429002"/>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a:extLst>
              <a:ext uri="{FF2B5EF4-FFF2-40B4-BE49-F238E27FC236}">
                <a16:creationId xmlns:a16="http://schemas.microsoft.com/office/drawing/2014/main" id="{2633580E-E71E-104C-940A-C7E1ED37251D}"/>
              </a:ext>
            </a:extLst>
          </p:cNvPr>
          <p:cNvSpPr/>
          <p:nvPr userDrawn="1"/>
        </p:nvSpPr>
        <p:spPr>
          <a:xfrm>
            <a:off x="8079174" y="3429000"/>
            <a:ext cx="4123857" cy="3429002"/>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a:extLst>
              <a:ext uri="{FF2B5EF4-FFF2-40B4-BE49-F238E27FC236}">
                <a16:creationId xmlns:a16="http://schemas.microsoft.com/office/drawing/2014/main" id="{EDB26FEF-1609-1F43-8D24-4323BAED6E37}"/>
              </a:ext>
            </a:extLst>
          </p:cNvPr>
          <p:cNvSpPr/>
          <p:nvPr userDrawn="1"/>
        </p:nvSpPr>
        <p:spPr>
          <a:xfrm>
            <a:off x="4112245" y="1"/>
            <a:ext cx="3966350" cy="3428996"/>
          </a:xfrm>
          <a:prstGeom prst="rect">
            <a:avLst/>
          </a:prstGeom>
          <a:solidFill>
            <a:srgbClr val="00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xt Placeholder 3">
            <a:extLst>
              <a:ext uri="{FF2B5EF4-FFF2-40B4-BE49-F238E27FC236}">
                <a16:creationId xmlns:a16="http://schemas.microsoft.com/office/drawing/2014/main" id="{82EB8C76-5994-334F-922B-385D989F9272}"/>
              </a:ext>
            </a:extLst>
          </p:cNvPr>
          <p:cNvSpPr>
            <a:spLocks noGrp="1"/>
          </p:cNvSpPr>
          <p:nvPr>
            <p:ph type="body" sz="half" idx="2"/>
          </p:nvPr>
        </p:nvSpPr>
        <p:spPr>
          <a:xfrm>
            <a:off x="4454013" y="1396181"/>
            <a:ext cx="3323303" cy="1710814"/>
          </a:xfrm>
        </p:spPr>
        <p:txBody>
          <a:bodyPr>
            <a:normAutofit/>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7E7986AD-CDE1-B448-8183-EF48682E723C}"/>
              </a:ext>
            </a:extLst>
          </p:cNvPr>
          <p:cNvSpPr>
            <a:spLocks noGrp="1"/>
          </p:cNvSpPr>
          <p:nvPr>
            <p:ph type="body" sz="half" idx="12"/>
          </p:nvPr>
        </p:nvSpPr>
        <p:spPr>
          <a:xfrm>
            <a:off x="388375" y="4735463"/>
            <a:ext cx="3323303" cy="1710814"/>
          </a:xfrm>
        </p:spPr>
        <p:txBody>
          <a:bodyPr>
            <a:normAutofit/>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3">
            <a:extLst>
              <a:ext uri="{FF2B5EF4-FFF2-40B4-BE49-F238E27FC236}">
                <a16:creationId xmlns:a16="http://schemas.microsoft.com/office/drawing/2014/main" id="{5FCCCB92-E3AD-8747-9EB8-7ABCAC520F65}"/>
              </a:ext>
            </a:extLst>
          </p:cNvPr>
          <p:cNvSpPr>
            <a:spLocks noGrp="1"/>
          </p:cNvSpPr>
          <p:nvPr>
            <p:ph type="body" sz="half" idx="13"/>
          </p:nvPr>
        </p:nvSpPr>
        <p:spPr>
          <a:xfrm>
            <a:off x="8480321" y="4746524"/>
            <a:ext cx="3323303" cy="1710814"/>
          </a:xfrm>
        </p:spPr>
        <p:txBody>
          <a:bodyPr>
            <a:normAutofit/>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Text Placeholder 3">
            <a:extLst>
              <a:ext uri="{FF2B5EF4-FFF2-40B4-BE49-F238E27FC236}">
                <a16:creationId xmlns:a16="http://schemas.microsoft.com/office/drawing/2014/main" id="{5BD5DAEA-90A0-464E-87BC-1DFC94CEEB30}"/>
              </a:ext>
            </a:extLst>
          </p:cNvPr>
          <p:cNvSpPr>
            <a:spLocks noGrp="1"/>
          </p:cNvSpPr>
          <p:nvPr>
            <p:ph type="body" sz="half" idx="14"/>
          </p:nvPr>
        </p:nvSpPr>
        <p:spPr>
          <a:xfrm>
            <a:off x="388375" y="3998966"/>
            <a:ext cx="3323303" cy="649544"/>
          </a:xfrm>
        </p:spPr>
        <p:txBody>
          <a:bodyPr>
            <a:noAutofit/>
          </a:bodyPr>
          <a:lstStyle>
            <a:lvl1pPr marL="0" indent="0" algn="ctr">
              <a:buNone/>
              <a:defRPr sz="2400" b="1">
                <a:solidFill>
                  <a:srgbClr val="E6D8C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3">
            <a:extLst>
              <a:ext uri="{FF2B5EF4-FFF2-40B4-BE49-F238E27FC236}">
                <a16:creationId xmlns:a16="http://schemas.microsoft.com/office/drawing/2014/main" id="{83E5DD15-8DC6-784E-A646-8C0B60F99FE0}"/>
              </a:ext>
            </a:extLst>
          </p:cNvPr>
          <p:cNvSpPr>
            <a:spLocks noGrp="1"/>
          </p:cNvSpPr>
          <p:nvPr>
            <p:ph type="body" sz="half" idx="15"/>
          </p:nvPr>
        </p:nvSpPr>
        <p:spPr>
          <a:xfrm>
            <a:off x="4454012" y="631417"/>
            <a:ext cx="3323303" cy="649544"/>
          </a:xfrm>
        </p:spPr>
        <p:txBody>
          <a:bodyPr>
            <a:noAutofit/>
          </a:bodyPr>
          <a:lstStyle>
            <a:lvl1pPr marL="0" indent="0" algn="ctr">
              <a:buNone/>
              <a:defRPr sz="2400" b="1">
                <a:solidFill>
                  <a:srgbClr val="E6D8C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9" name="Text Placeholder 3">
            <a:extLst>
              <a:ext uri="{FF2B5EF4-FFF2-40B4-BE49-F238E27FC236}">
                <a16:creationId xmlns:a16="http://schemas.microsoft.com/office/drawing/2014/main" id="{EA8B9A3B-2920-534C-9810-72EC6F80D486}"/>
              </a:ext>
            </a:extLst>
          </p:cNvPr>
          <p:cNvSpPr>
            <a:spLocks noGrp="1"/>
          </p:cNvSpPr>
          <p:nvPr>
            <p:ph type="body" sz="half" idx="16"/>
          </p:nvPr>
        </p:nvSpPr>
        <p:spPr>
          <a:xfrm>
            <a:off x="8468216" y="3998966"/>
            <a:ext cx="3323303" cy="649544"/>
          </a:xfrm>
        </p:spPr>
        <p:txBody>
          <a:bodyPr>
            <a:noAutofit/>
          </a:bodyPr>
          <a:lstStyle>
            <a:lvl1pPr marL="0" indent="0" algn="ctr">
              <a:buNone/>
              <a:defRPr sz="2400" b="1">
                <a:solidFill>
                  <a:srgbClr val="E6D8C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3820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B0B206B-9AB7-C24B-AB74-7634098D1529}"/>
              </a:ext>
            </a:extLst>
          </p:cNvPr>
          <p:cNvSpPr>
            <a:spLocks noGrp="1"/>
          </p:cNvSpPr>
          <p:nvPr>
            <p:ph type="pic" idx="11"/>
          </p:nvPr>
        </p:nvSpPr>
        <p:spPr>
          <a:xfrm>
            <a:off x="4112245" y="3429004"/>
            <a:ext cx="3966350"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3" name="Picture Placeholder 2">
            <a:extLst>
              <a:ext uri="{FF2B5EF4-FFF2-40B4-BE49-F238E27FC236}">
                <a16:creationId xmlns:a16="http://schemas.microsoft.com/office/drawing/2014/main" id="{24B1520B-E363-0944-BC30-91E3B538991F}"/>
              </a:ext>
            </a:extLst>
          </p:cNvPr>
          <p:cNvSpPr>
            <a:spLocks noGrp="1"/>
          </p:cNvSpPr>
          <p:nvPr>
            <p:ph type="pic" idx="1"/>
          </p:nvPr>
        </p:nvSpPr>
        <p:spPr>
          <a:xfrm>
            <a:off x="-1740" y="4"/>
            <a:ext cx="4113405"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5" name="Picture Placeholder 2">
            <a:extLst>
              <a:ext uri="{FF2B5EF4-FFF2-40B4-BE49-F238E27FC236}">
                <a16:creationId xmlns:a16="http://schemas.microsoft.com/office/drawing/2014/main" id="{0BFC7AB3-DCB3-8948-955F-DBD541334C1D}"/>
              </a:ext>
            </a:extLst>
          </p:cNvPr>
          <p:cNvSpPr>
            <a:spLocks noGrp="1"/>
          </p:cNvSpPr>
          <p:nvPr>
            <p:ph type="pic" idx="10"/>
          </p:nvPr>
        </p:nvSpPr>
        <p:spPr>
          <a:xfrm>
            <a:off x="8078594" y="4"/>
            <a:ext cx="4113405" cy="3428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9" name="Rectangle 8">
            <a:extLst>
              <a:ext uri="{FF2B5EF4-FFF2-40B4-BE49-F238E27FC236}">
                <a16:creationId xmlns:a16="http://schemas.microsoft.com/office/drawing/2014/main" id="{8474CDDC-961A-984B-9ED7-29ABB1F01160}"/>
              </a:ext>
            </a:extLst>
          </p:cNvPr>
          <p:cNvSpPr/>
          <p:nvPr userDrawn="1"/>
        </p:nvSpPr>
        <p:spPr>
          <a:xfrm>
            <a:off x="-1333" y="3429000"/>
            <a:ext cx="4112998" cy="3429002"/>
          </a:xfrm>
          <a:prstGeom prst="rect">
            <a:avLst/>
          </a:prstGeom>
          <a:solidFill>
            <a:srgbClr val="E6D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a:extLst>
              <a:ext uri="{FF2B5EF4-FFF2-40B4-BE49-F238E27FC236}">
                <a16:creationId xmlns:a16="http://schemas.microsoft.com/office/drawing/2014/main" id="{2633580E-E71E-104C-940A-C7E1ED37251D}"/>
              </a:ext>
            </a:extLst>
          </p:cNvPr>
          <p:cNvSpPr/>
          <p:nvPr userDrawn="1"/>
        </p:nvSpPr>
        <p:spPr>
          <a:xfrm>
            <a:off x="8079174" y="3429000"/>
            <a:ext cx="4112825" cy="3429002"/>
          </a:xfrm>
          <a:prstGeom prst="rect">
            <a:avLst/>
          </a:prstGeom>
          <a:solidFill>
            <a:srgbClr val="E6D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ectangle 16">
            <a:extLst>
              <a:ext uri="{FF2B5EF4-FFF2-40B4-BE49-F238E27FC236}">
                <a16:creationId xmlns:a16="http://schemas.microsoft.com/office/drawing/2014/main" id="{EDB26FEF-1609-1F43-8D24-4323BAED6E37}"/>
              </a:ext>
            </a:extLst>
          </p:cNvPr>
          <p:cNvSpPr/>
          <p:nvPr userDrawn="1"/>
        </p:nvSpPr>
        <p:spPr>
          <a:xfrm>
            <a:off x="4112245" y="1"/>
            <a:ext cx="3966350" cy="3428996"/>
          </a:xfrm>
          <a:prstGeom prst="rect">
            <a:avLst/>
          </a:prstGeom>
          <a:solidFill>
            <a:srgbClr val="E6D8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xt Placeholder 3">
            <a:extLst>
              <a:ext uri="{FF2B5EF4-FFF2-40B4-BE49-F238E27FC236}">
                <a16:creationId xmlns:a16="http://schemas.microsoft.com/office/drawing/2014/main" id="{82EB8C76-5994-334F-922B-385D989F9272}"/>
              </a:ext>
            </a:extLst>
          </p:cNvPr>
          <p:cNvSpPr>
            <a:spLocks noGrp="1"/>
          </p:cNvSpPr>
          <p:nvPr>
            <p:ph type="body" sz="half" idx="2"/>
          </p:nvPr>
        </p:nvSpPr>
        <p:spPr>
          <a:xfrm>
            <a:off x="4454013" y="1396181"/>
            <a:ext cx="3323303" cy="1710814"/>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7E7986AD-CDE1-B448-8183-EF48682E723C}"/>
              </a:ext>
            </a:extLst>
          </p:cNvPr>
          <p:cNvSpPr>
            <a:spLocks noGrp="1"/>
          </p:cNvSpPr>
          <p:nvPr>
            <p:ph type="body" sz="half" idx="12"/>
          </p:nvPr>
        </p:nvSpPr>
        <p:spPr>
          <a:xfrm>
            <a:off x="388375" y="4735463"/>
            <a:ext cx="3323303" cy="1710814"/>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3">
            <a:extLst>
              <a:ext uri="{FF2B5EF4-FFF2-40B4-BE49-F238E27FC236}">
                <a16:creationId xmlns:a16="http://schemas.microsoft.com/office/drawing/2014/main" id="{5FCCCB92-E3AD-8747-9EB8-7ABCAC520F65}"/>
              </a:ext>
            </a:extLst>
          </p:cNvPr>
          <p:cNvSpPr>
            <a:spLocks noGrp="1"/>
          </p:cNvSpPr>
          <p:nvPr>
            <p:ph type="body" sz="half" idx="13"/>
          </p:nvPr>
        </p:nvSpPr>
        <p:spPr>
          <a:xfrm>
            <a:off x="8480321" y="4746524"/>
            <a:ext cx="3323303" cy="1710814"/>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3">
            <a:extLst>
              <a:ext uri="{FF2B5EF4-FFF2-40B4-BE49-F238E27FC236}">
                <a16:creationId xmlns:a16="http://schemas.microsoft.com/office/drawing/2014/main" id="{AF4D2AA0-2738-9545-9606-36DD3B59A7A6}"/>
              </a:ext>
            </a:extLst>
          </p:cNvPr>
          <p:cNvSpPr>
            <a:spLocks noGrp="1"/>
          </p:cNvSpPr>
          <p:nvPr>
            <p:ph type="body" sz="half" idx="14"/>
          </p:nvPr>
        </p:nvSpPr>
        <p:spPr>
          <a:xfrm>
            <a:off x="388375" y="3998966"/>
            <a:ext cx="3323303" cy="649544"/>
          </a:xfrm>
        </p:spPr>
        <p:txBody>
          <a:bodyPr>
            <a:noAutofit/>
          </a:bodyPr>
          <a:lstStyle>
            <a:lvl1pPr marL="0" indent="0" algn="ctr">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9" name="Text Placeholder 3">
            <a:extLst>
              <a:ext uri="{FF2B5EF4-FFF2-40B4-BE49-F238E27FC236}">
                <a16:creationId xmlns:a16="http://schemas.microsoft.com/office/drawing/2014/main" id="{DBC8AEDC-1C45-704D-8CB3-B94DA32C0619}"/>
              </a:ext>
            </a:extLst>
          </p:cNvPr>
          <p:cNvSpPr>
            <a:spLocks noGrp="1"/>
          </p:cNvSpPr>
          <p:nvPr>
            <p:ph type="body" sz="half" idx="15"/>
          </p:nvPr>
        </p:nvSpPr>
        <p:spPr>
          <a:xfrm>
            <a:off x="4454012" y="631417"/>
            <a:ext cx="3323303" cy="649544"/>
          </a:xfrm>
        </p:spPr>
        <p:txBody>
          <a:bodyPr>
            <a:noAutofit/>
          </a:bodyPr>
          <a:lstStyle>
            <a:lvl1pPr marL="0" indent="0" algn="ctr">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0" name="Text Placeholder 3">
            <a:extLst>
              <a:ext uri="{FF2B5EF4-FFF2-40B4-BE49-F238E27FC236}">
                <a16:creationId xmlns:a16="http://schemas.microsoft.com/office/drawing/2014/main" id="{03FC2B15-0D23-B541-83C1-0F5AD78E9E4E}"/>
              </a:ext>
            </a:extLst>
          </p:cNvPr>
          <p:cNvSpPr>
            <a:spLocks noGrp="1"/>
          </p:cNvSpPr>
          <p:nvPr>
            <p:ph type="body" sz="half" idx="16"/>
          </p:nvPr>
        </p:nvSpPr>
        <p:spPr>
          <a:xfrm>
            <a:off x="8468216" y="3998966"/>
            <a:ext cx="3323303" cy="649544"/>
          </a:xfrm>
        </p:spPr>
        <p:txBody>
          <a:bodyPr>
            <a:noAutofit/>
          </a:bodyPr>
          <a:lstStyle>
            <a:lvl1pPr marL="0" indent="0" algn="ctr">
              <a:buNone/>
              <a:defRPr sz="24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09395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AB8C-542A-AC49-BA57-7D3058E2A7DB}"/>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7C7C118-FBCC-EF47-A4B1-0FE430493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2DEBD88-E5CA-6644-8E83-B8D01E2978A5}"/>
              </a:ext>
            </a:extLst>
          </p:cNvPr>
          <p:cNvSpPr>
            <a:spLocks noGrp="1"/>
          </p:cNvSpPr>
          <p:nvPr>
            <p:ph type="dt" sz="half" idx="10"/>
          </p:nvPr>
        </p:nvSpPr>
        <p:spPr/>
        <p:txBody>
          <a:bodyPr/>
          <a:lstStyle/>
          <a:p>
            <a:fld id="{BB8DF61A-0928-974F-BDB1-A7285DE1BF90}" type="datetime1">
              <a:rPr lang="fi-FI" smtClean="0"/>
              <a:t>26.5.2025</a:t>
            </a:fld>
            <a:endParaRPr lang="fi-FI"/>
          </a:p>
        </p:txBody>
      </p:sp>
      <p:sp>
        <p:nvSpPr>
          <p:cNvPr id="5" name="Footer Placeholder 4">
            <a:extLst>
              <a:ext uri="{FF2B5EF4-FFF2-40B4-BE49-F238E27FC236}">
                <a16:creationId xmlns:a16="http://schemas.microsoft.com/office/drawing/2014/main" id="{5E37904A-0656-F54C-AAD1-AD5D1596E14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CE4067B-DAB2-0848-B49D-A6F54279CD77}"/>
              </a:ext>
            </a:extLst>
          </p:cNvPr>
          <p:cNvSpPr>
            <a:spLocks noGrp="1"/>
          </p:cNvSpPr>
          <p:nvPr>
            <p:ph type="sldNum" sz="quarter" idx="12"/>
          </p:nvPr>
        </p:nvSpPr>
        <p:spPr/>
        <p:txBody>
          <a:bodyPr/>
          <a:lstStyle/>
          <a:p>
            <a:fld id="{1D4C7567-02E7-2647-B43A-F29534CB7FA8}" type="slidenum">
              <a:rPr lang="fi-FI" smtClean="0"/>
              <a:t>‹#›</a:t>
            </a:fld>
            <a:endParaRPr lang="fi-FI"/>
          </a:p>
        </p:txBody>
      </p:sp>
    </p:spTree>
    <p:extLst>
      <p:ext uri="{BB962C8B-B14F-4D97-AF65-F5344CB8AC3E}">
        <p14:creationId xmlns:p14="http://schemas.microsoft.com/office/powerpoint/2010/main" val="159688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A431-F5D5-3841-98C0-29A896E0560C}"/>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7F8B59B-9EC4-E944-8DE5-5ED5CC799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DCF0F5D-8D6E-F340-831E-163F9C9D1710}"/>
              </a:ext>
            </a:extLst>
          </p:cNvPr>
          <p:cNvSpPr>
            <a:spLocks noGrp="1"/>
          </p:cNvSpPr>
          <p:nvPr>
            <p:ph type="dt" sz="half" idx="10"/>
          </p:nvPr>
        </p:nvSpPr>
        <p:spPr/>
        <p:txBody>
          <a:bodyPr/>
          <a:lstStyle/>
          <a:p>
            <a:fld id="{246E41CA-F6E1-004B-BA9C-1FB8220560F9}" type="datetime1">
              <a:rPr lang="fi-FI" smtClean="0"/>
              <a:t>26.5.2025</a:t>
            </a:fld>
            <a:endParaRPr lang="fi-FI"/>
          </a:p>
        </p:txBody>
      </p:sp>
      <p:sp>
        <p:nvSpPr>
          <p:cNvPr id="5" name="Footer Placeholder 4">
            <a:extLst>
              <a:ext uri="{FF2B5EF4-FFF2-40B4-BE49-F238E27FC236}">
                <a16:creationId xmlns:a16="http://schemas.microsoft.com/office/drawing/2014/main" id="{F126483E-122E-3C48-986C-F8B91122AF8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2E05F64-A1B0-254E-929A-7B7AC08F01D0}"/>
              </a:ext>
            </a:extLst>
          </p:cNvPr>
          <p:cNvSpPr>
            <a:spLocks noGrp="1"/>
          </p:cNvSpPr>
          <p:nvPr>
            <p:ph type="sldNum" sz="quarter" idx="12"/>
          </p:nvPr>
        </p:nvSpPr>
        <p:spPr/>
        <p:txBody>
          <a:bodyPr/>
          <a:lstStyle/>
          <a:p>
            <a:fld id="{1D4C7567-02E7-2647-B43A-F29534CB7FA8}" type="slidenum">
              <a:rPr lang="fi-FI" smtClean="0"/>
              <a:t>‹#›</a:t>
            </a:fld>
            <a:endParaRPr lang="fi-FI"/>
          </a:p>
        </p:txBody>
      </p:sp>
      <p:pic>
        <p:nvPicPr>
          <p:cNvPr id="8" name="Picture 7">
            <a:extLst>
              <a:ext uri="{FF2B5EF4-FFF2-40B4-BE49-F238E27FC236}">
                <a16:creationId xmlns:a16="http://schemas.microsoft.com/office/drawing/2014/main" id="{076EB625-8AED-7640-967A-2161AAB89D55}"/>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1765064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408B2-F4F1-EF4B-B7E3-FA583976E9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EE88BBF-1468-C94B-9847-34D9C4F8F3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F6A6084-2C1A-C74A-8330-6FC75D02524C}"/>
              </a:ext>
            </a:extLst>
          </p:cNvPr>
          <p:cNvSpPr>
            <a:spLocks noGrp="1"/>
          </p:cNvSpPr>
          <p:nvPr>
            <p:ph type="dt" sz="half" idx="10"/>
          </p:nvPr>
        </p:nvSpPr>
        <p:spPr/>
        <p:txBody>
          <a:bodyPr/>
          <a:lstStyle/>
          <a:p>
            <a:fld id="{451387C3-2E7B-1347-852A-5E08EAE6D015}" type="datetime1">
              <a:rPr lang="fi-FI" smtClean="0"/>
              <a:t>26.5.2025</a:t>
            </a:fld>
            <a:endParaRPr lang="fi-FI"/>
          </a:p>
        </p:txBody>
      </p:sp>
      <p:sp>
        <p:nvSpPr>
          <p:cNvPr id="5" name="Footer Placeholder 4">
            <a:extLst>
              <a:ext uri="{FF2B5EF4-FFF2-40B4-BE49-F238E27FC236}">
                <a16:creationId xmlns:a16="http://schemas.microsoft.com/office/drawing/2014/main" id="{EEE5F239-C394-B847-B43A-9B614DF4420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5BA93A5-0826-F24C-8E8B-C5987E1AA342}"/>
              </a:ext>
            </a:extLst>
          </p:cNvPr>
          <p:cNvSpPr>
            <a:spLocks noGrp="1"/>
          </p:cNvSpPr>
          <p:nvPr>
            <p:ph type="sldNum" sz="quarter" idx="12"/>
          </p:nvPr>
        </p:nvSpPr>
        <p:spPr/>
        <p:txBody>
          <a:bodyPr/>
          <a:lstStyle/>
          <a:p>
            <a:fld id="{1D4C7567-02E7-2647-B43A-F29534CB7FA8}" type="slidenum">
              <a:rPr lang="fi-FI" smtClean="0"/>
              <a:t>‹#›</a:t>
            </a:fld>
            <a:endParaRPr lang="fi-FI"/>
          </a:p>
        </p:txBody>
      </p:sp>
    </p:spTree>
    <p:extLst>
      <p:ext uri="{BB962C8B-B14F-4D97-AF65-F5344CB8AC3E}">
        <p14:creationId xmlns:p14="http://schemas.microsoft.com/office/powerpoint/2010/main" val="1398598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lnSpc>
                <a:spcPts val="4000"/>
              </a:lnSpc>
              <a:defRPr sz="5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402980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5009"/>
            <a:ext cx="10515600" cy="1119115"/>
          </a:xfrm>
        </p:spPr>
        <p:txBody>
          <a:bodyPr anchor="t">
            <a:noAutofit/>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35751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369457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533528"/>
            <a:ext cx="7097882" cy="1050876"/>
          </a:xfrm>
        </p:spPr>
        <p:txBody>
          <a:bodyPr/>
          <a:lstStyle>
            <a:lvl1pPr>
              <a:lnSpc>
                <a:spcPts val="3400"/>
              </a:lnSpc>
              <a:defRPr sz="3200"/>
            </a:lvl1pPr>
          </a:lstStyle>
          <a:p>
            <a:r>
              <a:rPr lang="en-US" dirty="0"/>
              <a:t>Click to edit Master title style</a:t>
            </a:r>
          </a:p>
        </p:txBody>
      </p:sp>
      <p:sp>
        <p:nvSpPr>
          <p:cNvPr id="3" name="Content Placeholder 2"/>
          <p:cNvSpPr>
            <a:spLocks noGrp="1"/>
          </p:cNvSpPr>
          <p:nvPr>
            <p:ph sz="half" idx="1"/>
          </p:nvPr>
        </p:nvSpPr>
        <p:spPr>
          <a:xfrm>
            <a:off x="704088" y="1653971"/>
            <a:ext cx="7097882" cy="444021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4080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59558"/>
            <a:ext cx="10515600" cy="918949"/>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25439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5996"/>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232470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9E93EC4-3EDE-1EC1-FD92-F78376B7DEA9}"/>
              </a:ext>
            </a:extLst>
          </p:cNvPr>
          <p:cNvSpPr/>
          <p:nvPr userDrawn="1"/>
        </p:nvSpPr>
        <p:spPr>
          <a:xfrm>
            <a:off x="0" y="0"/>
            <a:ext cx="12192000" cy="6858000"/>
          </a:xfrm>
          <a:prstGeom prst="rect">
            <a:avLst/>
          </a:prstGeom>
          <a:gradFill flip="none" rotWithShape="1">
            <a:gsLst>
              <a:gs pos="0">
                <a:schemeClr val="accent1"/>
              </a:gs>
              <a:gs pos="31000">
                <a:schemeClr val="accent1"/>
              </a:gs>
              <a:gs pos="100000">
                <a:srgbClr val="00685C"/>
              </a:gs>
              <a:gs pos="70000">
                <a:schemeClr val="accent2"/>
              </a:gs>
            </a:gsLst>
            <a:lin ang="738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3200"/>
          </a:p>
        </p:txBody>
      </p:sp>
    </p:spTree>
    <p:extLst>
      <p:ext uri="{BB962C8B-B14F-4D97-AF65-F5344CB8AC3E}">
        <p14:creationId xmlns:p14="http://schemas.microsoft.com/office/powerpoint/2010/main" val="24964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09E93EC4-3EDE-1EC1-FD92-F78376B7DEA9}"/>
              </a:ext>
            </a:extLst>
          </p:cNvPr>
          <p:cNvSpPr/>
          <p:nvPr userDrawn="1"/>
        </p:nvSpPr>
        <p:spPr>
          <a:xfrm>
            <a:off x="0" y="0"/>
            <a:ext cx="12192000" cy="6858000"/>
          </a:xfrm>
          <a:prstGeom prst="rect">
            <a:avLst/>
          </a:prstGeom>
          <a:gradFill flip="none" rotWithShape="1">
            <a:gsLst>
              <a:gs pos="0">
                <a:srgbClr val="003434"/>
              </a:gs>
              <a:gs pos="22000">
                <a:schemeClr val="accent1"/>
              </a:gs>
              <a:gs pos="82000">
                <a:schemeClr val="accent1"/>
              </a:gs>
              <a:gs pos="47000">
                <a:schemeClr val="accent1"/>
              </a:gs>
            </a:gsLst>
            <a:lin ang="738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2" name="Title Placeholder 1">
            <a:extLst>
              <a:ext uri="{FF2B5EF4-FFF2-40B4-BE49-F238E27FC236}">
                <a16:creationId xmlns:a16="http://schemas.microsoft.com/office/drawing/2014/main" id="{6BCBF2A2-23F8-88C9-2A8F-D2AE63554D9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Autofit/>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9E5C88-50A4-26EA-223F-21DDCD83EE65}"/>
              </a:ext>
            </a:extLst>
          </p:cNvPr>
          <p:cNvSpPr>
            <a:spLocks noGrp="1"/>
          </p:cNvSpPr>
          <p:nvPr>
            <p:ph idx="1"/>
          </p:nvPr>
        </p:nvSpPr>
        <p:spPr>
          <a:xfrm>
            <a:off x="838200" y="1825625"/>
            <a:ext cx="10515600" cy="4351339"/>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5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2"/>
                </a:solidFill>
              </a:defRPr>
            </a:lvl1pPr>
          </a:lstStyle>
          <a:p>
            <a:fld id="{B2088348-7611-F144-B40F-8D67C3F8203E}" type="slidenum">
              <a:rPr lang="fi-FI" smtClean="0"/>
              <a:pPr/>
              <a:t>‹#›</a:t>
            </a:fld>
            <a:endParaRPr lang="fi-FI" dirty="0"/>
          </a:p>
        </p:txBody>
      </p:sp>
      <p:sp>
        <p:nvSpPr>
          <p:cNvPr id="2" name="Title Placeholder 1">
            <a:extLst>
              <a:ext uri="{FF2B5EF4-FFF2-40B4-BE49-F238E27FC236}">
                <a16:creationId xmlns:a16="http://schemas.microsoft.com/office/drawing/2014/main" id="{6BCBF2A2-23F8-88C9-2A8F-D2AE63554D93}"/>
              </a:ext>
            </a:extLst>
          </p:cNvPr>
          <p:cNvSpPr>
            <a:spLocks noGrp="1"/>
          </p:cNvSpPr>
          <p:nvPr>
            <p:ph type="title"/>
          </p:nvPr>
        </p:nvSpPr>
        <p:spPr>
          <a:xfrm>
            <a:off x="838200" y="555009"/>
            <a:ext cx="10515600" cy="918950"/>
          </a:xfrm>
          <a:prstGeom prst="rect">
            <a:avLst/>
          </a:prstGeom>
        </p:spPr>
        <p:txBody>
          <a:bodyPr vert="horz" lIns="91440" tIns="45720" rIns="91440" bIns="45720" rtlCol="0" anchor="t">
            <a:noAutofit/>
          </a:bodyPr>
          <a:lstStyle>
            <a:lvl1pPr>
              <a:defRPr>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9E5C88-50A4-26EA-223F-21DDCD83EE65}"/>
              </a:ext>
            </a:extLst>
          </p:cNvPr>
          <p:cNvSpPr>
            <a:spLocks noGrp="1"/>
          </p:cNvSpPr>
          <p:nvPr>
            <p:ph idx="1"/>
          </p:nvPr>
        </p:nvSpPr>
        <p:spPr>
          <a:xfrm>
            <a:off x="838200" y="1780147"/>
            <a:ext cx="10515600" cy="4396817"/>
          </a:xfrm>
          <a:prstGeom prst="rect">
            <a:avLst/>
          </a:prstGeom>
        </p:spPr>
        <p:txBody>
          <a:bodyPr vert="horz" lIns="91440" tIns="45720" rIns="91440" bIns="45720" rtlCol="0">
            <a:normAutofit/>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81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6A49-357F-C141-BE7B-D96F2763E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C64863DD-E42E-754E-BAE0-18417FA212F9}"/>
              </a:ext>
            </a:extLst>
          </p:cNvPr>
          <p:cNvSpPr>
            <a:spLocks noGrp="1"/>
          </p:cNvSpPr>
          <p:nvPr>
            <p:ph type="body" idx="1"/>
          </p:nvPr>
        </p:nvSpPr>
        <p:spPr>
          <a:xfrm>
            <a:off x="831850" y="4589463"/>
            <a:ext cx="10515600" cy="1500187"/>
          </a:xfrm>
        </p:spPr>
        <p:txBody>
          <a:bodyPr/>
          <a:lstStyle>
            <a:lvl1pPr marL="0" indent="0">
              <a:buNone/>
              <a:defRPr sz="2400">
                <a:solidFill>
                  <a:srgbClr val="C8B18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F682F18-1053-CE40-957C-BA3191E1384A}"/>
              </a:ext>
            </a:extLst>
          </p:cNvPr>
          <p:cNvSpPr>
            <a:spLocks noGrp="1"/>
          </p:cNvSpPr>
          <p:nvPr>
            <p:ph type="dt" sz="half" idx="10"/>
          </p:nvPr>
        </p:nvSpPr>
        <p:spPr/>
        <p:txBody>
          <a:bodyPr/>
          <a:lstStyle/>
          <a:p>
            <a:fld id="{960ADD40-196C-7A4A-82BA-74945AFFD520}" type="datetime1">
              <a:rPr lang="fi-FI" smtClean="0"/>
              <a:t>26.5.2025</a:t>
            </a:fld>
            <a:endParaRPr lang="fi-FI"/>
          </a:p>
        </p:txBody>
      </p:sp>
      <p:sp>
        <p:nvSpPr>
          <p:cNvPr id="5" name="Footer Placeholder 4">
            <a:extLst>
              <a:ext uri="{FF2B5EF4-FFF2-40B4-BE49-F238E27FC236}">
                <a16:creationId xmlns:a16="http://schemas.microsoft.com/office/drawing/2014/main" id="{4D5F41DF-8380-BC48-97F3-C066CA91116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1E91DD1-9485-F34D-B408-2DECB76F58D2}"/>
              </a:ext>
            </a:extLst>
          </p:cNvPr>
          <p:cNvSpPr>
            <a:spLocks noGrp="1"/>
          </p:cNvSpPr>
          <p:nvPr>
            <p:ph type="sldNum" sz="quarter" idx="12"/>
          </p:nvPr>
        </p:nvSpPr>
        <p:spPr/>
        <p:txBody>
          <a:bodyPr/>
          <a:lstStyle/>
          <a:p>
            <a:fld id="{1D4C7567-02E7-2647-B43A-F29534CB7FA8}" type="slidenum">
              <a:rPr lang="fi-FI" smtClean="0"/>
              <a:t>‹#›</a:t>
            </a:fld>
            <a:endParaRPr lang="fi-FI"/>
          </a:p>
        </p:txBody>
      </p:sp>
    </p:spTree>
    <p:extLst>
      <p:ext uri="{BB962C8B-B14F-4D97-AF65-F5344CB8AC3E}">
        <p14:creationId xmlns:p14="http://schemas.microsoft.com/office/powerpoint/2010/main" val="4106749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22245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55008"/>
            <a:ext cx="3932237" cy="1502391"/>
          </a:xfrm>
        </p:spPr>
        <p:txBody>
          <a:bodyPr anchor="t"/>
          <a:lstStyle>
            <a:lvl1pPr>
              <a:lnSpc>
                <a:spcPts val="3400"/>
              </a:lnSpc>
              <a:defRPr sz="3200"/>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89198"/>
            <a:ext cx="3932237" cy="3579791"/>
          </a:xfrm>
        </p:spPr>
        <p:txBody>
          <a:bodyPr>
            <a:no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218264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2796504"/>
            <a:ext cx="3932237" cy="1600200"/>
          </a:xfrm>
        </p:spPr>
        <p:txBody>
          <a:bodyPr anchor="t"/>
          <a:lstStyle>
            <a:lvl1pPr>
              <a:lnSpc>
                <a:spcPts val="3200"/>
              </a:lnSpc>
              <a:defRPr sz="3200"/>
            </a:lvl1pPr>
          </a:lstStyle>
          <a:p>
            <a:r>
              <a:rPr lang="en-US" dirty="0"/>
              <a:t>Click to edit Master title style</a:t>
            </a:r>
          </a:p>
        </p:txBody>
      </p:sp>
      <p:sp>
        <p:nvSpPr>
          <p:cNvPr id="3" name="Content Placeholder 2"/>
          <p:cNvSpPr>
            <a:spLocks noGrp="1"/>
          </p:cNvSpPr>
          <p:nvPr>
            <p:ph idx="1"/>
          </p:nvPr>
        </p:nvSpPr>
        <p:spPr>
          <a:xfrm>
            <a:off x="0" y="1"/>
            <a:ext cx="12192000" cy="24612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38469" y="2775735"/>
            <a:ext cx="6509756" cy="3526328"/>
          </a:xfrm>
        </p:spPr>
        <p:txBody>
          <a:bodyPr>
            <a:no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19769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5910"/>
            <a:ext cx="3932237" cy="1511490"/>
          </a:xfrm>
        </p:spPr>
        <p:txBody>
          <a:bodyPr anchor="t"/>
          <a:lstStyle>
            <a:lvl1pPr>
              <a:lnSpc>
                <a:spcPts val="3200"/>
              </a:lnSpc>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80671"/>
            <a:ext cx="3932237" cy="3588317"/>
          </a:xfrm>
        </p:spPr>
        <p:txBody>
          <a:bodyPr>
            <a:no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2088348-7611-F144-B40F-8D67C3F8203E}" type="slidenum">
              <a:rPr lang="fi-FI" smtClean="0"/>
              <a:t>‹#›</a:t>
            </a:fld>
            <a:endParaRPr lang="fi-FI"/>
          </a:p>
        </p:txBody>
      </p:sp>
    </p:spTree>
    <p:extLst>
      <p:ext uri="{BB962C8B-B14F-4D97-AF65-F5344CB8AC3E}">
        <p14:creationId xmlns:p14="http://schemas.microsoft.com/office/powerpoint/2010/main" val="66616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763BD7-C189-284A-9BE7-16078567DFCC}"/>
              </a:ext>
            </a:extLst>
          </p:cNvPr>
          <p:cNvPicPr>
            <a:picLocks noChangeAspect="1"/>
          </p:cNvPicPr>
          <p:nvPr userDrawn="1"/>
        </p:nvPicPr>
        <p:blipFill>
          <a:blip r:embed="rId2">
            <a:extLst>
              <a:ext uri="{28A0092B-C50C-407E-A947-70E740481C1C}">
                <a14:useLocalDpi xmlns:a14="http://schemas.microsoft.com/office/drawing/2010/main" val="0"/>
              </a:ext>
            </a:extLst>
          </a:blip>
          <a:srcRect l="6" r="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E60EF73-A14B-6A45-87AC-595BB86A4553}"/>
              </a:ext>
            </a:extLst>
          </p:cNvPr>
          <p:cNvPicPr>
            <a:picLocks noChangeAspect="1"/>
          </p:cNvPicPr>
          <p:nvPr userDrawn="1"/>
        </p:nvPicPr>
        <p:blipFill rotWithShape="1">
          <a:blip r:embed="rId3"/>
          <a:srcRect l="25900"/>
          <a:stretch/>
        </p:blipFill>
        <p:spPr>
          <a:xfrm>
            <a:off x="2727336" y="1939815"/>
            <a:ext cx="7069553" cy="2978372"/>
          </a:xfrm>
          <a:prstGeom prst="rect">
            <a:avLst/>
          </a:prstGeom>
        </p:spPr>
      </p:pic>
    </p:spTree>
    <p:extLst>
      <p:ext uri="{BB962C8B-B14F-4D97-AF65-F5344CB8AC3E}">
        <p14:creationId xmlns:p14="http://schemas.microsoft.com/office/powerpoint/2010/main" val="1470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763BD7-C189-284A-9BE7-16078567DFCC}"/>
              </a:ext>
            </a:extLst>
          </p:cNvPr>
          <p:cNvPicPr>
            <a:picLocks noChangeAspect="1"/>
          </p:cNvPicPr>
          <p:nvPr userDrawn="1"/>
        </p:nvPicPr>
        <p:blipFill>
          <a:blip r:embed="rId2">
            <a:extLst>
              <a:ext uri="{28A0092B-C50C-407E-A947-70E740481C1C}">
                <a14:useLocalDpi xmlns:a14="http://schemas.microsoft.com/office/drawing/2010/main" val="0"/>
              </a:ext>
            </a:extLst>
          </a:blip>
          <a:srcRect l="6" r="6"/>
          <a:stretch/>
        </p:blipFill>
        <p:spPr>
          <a:xfrm>
            <a:off x="0" y="0"/>
            <a:ext cx="12192000" cy="6858000"/>
          </a:xfrm>
          <a:prstGeom prst="rect">
            <a:avLst/>
          </a:prstGeom>
        </p:spPr>
      </p:pic>
    </p:spTree>
    <p:extLst>
      <p:ext uri="{BB962C8B-B14F-4D97-AF65-F5344CB8AC3E}">
        <p14:creationId xmlns:p14="http://schemas.microsoft.com/office/powerpoint/2010/main" val="30699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Picture with Caption" preserve="1" userDrawn="1">
  <p:cSld name="5_Picture with Caption">
    <p:spTree>
      <p:nvGrpSpPr>
        <p:cNvPr id="1" name="Shape 37"/>
        <p:cNvGrpSpPr/>
        <p:nvPr/>
      </p:nvGrpSpPr>
      <p:grpSpPr>
        <a:xfrm>
          <a:off x="0" y="0"/>
          <a:ext cx="0" cy="0"/>
          <a:chOff x="0" y="0"/>
          <a:chExt cx="0" cy="0"/>
        </a:xfrm>
      </p:grpSpPr>
      <p:sp>
        <p:nvSpPr>
          <p:cNvPr id="38" name="Google Shape;38;p37"/>
          <p:cNvSpPr/>
          <p:nvPr/>
        </p:nvSpPr>
        <p:spPr>
          <a:xfrm>
            <a:off x="6351729" y="2"/>
            <a:ext cx="5860027" cy="6857999"/>
          </a:xfrm>
          <a:prstGeom prst="rect">
            <a:avLst/>
          </a:prstGeom>
          <a:gradFill>
            <a:gsLst>
              <a:gs pos="0">
                <a:schemeClr val="accent1"/>
              </a:gs>
              <a:gs pos="31000">
                <a:schemeClr val="accent1"/>
              </a:gs>
              <a:gs pos="100000">
                <a:srgbClr val="00685C"/>
              </a:gs>
              <a:gs pos="70000">
                <a:schemeClr val="accent2"/>
              </a:gs>
            </a:gsLst>
            <a:lin ang="738000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37"/>
          <p:cNvSpPr txBox="1">
            <a:spLocks noGrp="1"/>
          </p:cNvSpPr>
          <p:nvPr>
            <p:ph type="title"/>
          </p:nvPr>
        </p:nvSpPr>
        <p:spPr>
          <a:xfrm>
            <a:off x="839788" y="545910"/>
            <a:ext cx="4946573" cy="1079690"/>
          </a:xfrm>
          <a:prstGeom prst="rect">
            <a:avLst/>
          </a:prstGeom>
          <a:noFill/>
          <a:ln>
            <a:noFill/>
          </a:ln>
        </p:spPr>
        <p:txBody>
          <a:bodyPr spcFirstLastPara="1" wrap="square" lIns="0" tIns="0" rIns="0" bIns="0" anchor="t" anchorCtr="0"/>
          <a:lstStyle>
            <a:lvl1pPr lvl="0" algn="l">
              <a:lnSpc>
                <a:spcPts val="3400"/>
              </a:lnSpc>
              <a:spcBef>
                <a:spcPts val="0"/>
              </a:spcBef>
              <a:spcAft>
                <a:spcPts val="0"/>
              </a:spcAft>
              <a:buClr>
                <a:srgbClr val="E6D8C1"/>
              </a:buClr>
              <a:buSzPts val="3600"/>
              <a:buFont typeface="Century Gothic"/>
              <a:buNone/>
              <a:defRPr sz="3200" b="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Picture 3" descr="A black background with white text&#10;&#10;Description automatically generated">
            <a:extLst>
              <a:ext uri="{FF2B5EF4-FFF2-40B4-BE49-F238E27FC236}">
                <a16:creationId xmlns:a16="http://schemas.microsoft.com/office/drawing/2014/main" id="{A225668C-2C93-B042-7136-49B642A7BA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784" y="6356349"/>
            <a:ext cx="1280771" cy="400971"/>
          </a:xfrm>
          <a:prstGeom prst="rect">
            <a:avLst/>
          </a:prstGeom>
        </p:spPr>
      </p:pic>
      <p:sp>
        <p:nvSpPr>
          <p:cNvPr id="2" name="Text Placeholder 2">
            <a:extLst>
              <a:ext uri="{FF2B5EF4-FFF2-40B4-BE49-F238E27FC236}">
                <a16:creationId xmlns:a16="http://schemas.microsoft.com/office/drawing/2014/main" id="{5C30324C-5B58-C72C-122C-71FBDDE2EC06}"/>
              </a:ext>
            </a:extLst>
          </p:cNvPr>
          <p:cNvSpPr>
            <a:spLocks noGrp="1"/>
          </p:cNvSpPr>
          <p:nvPr>
            <p:ph idx="1" hasCustomPrompt="1"/>
          </p:nvPr>
        </p:nvSpPr>
        <p:spPr>
          <a:xfrm>
            <a:off x="838200" y="1797319"/>
            <a:ext cx="4948161" cy="43796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39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Picture with Caption" preserve="1" userDrawn="1">
  <p:cSld name="6_Picture with Caption">
    <p:spTree>
      <p:nvGrpSpPr>
        <p:cNvPr id="1" name="Shape 37"/>
        <p:cNvGrpSpPr/>
        <p:nvPr/>
      </p:nvGrpSpPr>
      <p:grpSpPr>
        <a:xfrm>
          <a:off x="0" y="0"/>
          <a:ext cx="0" cy="0"/>
          <a:chOff x="0" y="0"/>
          <a:chExt cx="0" cy="0"/>
        </a:xfrm>
      </p:grpSpPr>
      <p:sp>
        <p:nvSpPr>
          <p:cNvPr id="38" name="Google Shape;38;p37"/>
          <p:cNvSpPr/>
          <p:nvPr/>
        </p:nvSpPr>
        <p:spPr>
          <a:xfrm>
            <a:off x="0" y="2"/>
            <a:ext cx="5860027" cy="6857999"/>
          </a:xfrm>
          <a:prstGeom prst="rect">
            <a:avLst/>
          </a:prstGeom>
          <a:gradFill>
            <a:gsLst>
              <a:gs pos="0">
                <a:schemeClr val="accent1"/>
              </a:gs>
              <a:gs pos="31000">
                <a:schemeClr val="accent1"/>
              </a:gs>
              <a:gs pos="100000">
                <a:srgbClr val="00685C"/>
              </a:gs>
              <a:gs pos="70000">
                <a:schemeClr val="accent2"/>
              </a:gs>
            </a:gsLst>
            <a:lin ang="738000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37"/>
          <p:cNvSpPr txBox="1">
            <a:spLocks noGrp="1"/>
          </p:cNvSpPr>
          <p:nvPr>
            <p:ph type="title"/>
          </p:nvPr>
        </p:nvSpPr>
        <p:spPr>
          <a:xfrm>
            <a:off x="6331975" y="545910"/>
            <a:ext cx="4946573" cy="1079690"/>
          </a:xfrm>
          <a:prstGeom prst="rect">
            <a:avLst/>
          </a:prstGeom>
          <a:noFill/>
          <a:ln>
            <a:noFill/>
          </a:ln>
        </p:spPr>
        <p:txBody>
          <a:bodyPr spcFirstLastPara="1" wrap="square" lIns="0" tIns="0" rIns="0" bIns="0" anchor="t" anchorCtr="0"/>
          <a:lstStyle>
            <a:lvl1pPr lvl="0" algn="l">
              <a:lnSpc>
                <a:spcPts val="3200"/>
              </a:lnSpc>
              <a:spcBef>
                <a:spcPts val="0"/>
              </a:spcBef>
              <a:spcAft>
                <a:spcPts val="0"/>
              </a:spcAft>
              <a:buClr>
                <a:srgbClr val="E6D8C1"/>
              </a:buClr>
              <a:buSzPts val="3600"/>
              <a:buFont typeface="Century Gothic"/>
              <a:buNone/>
              <a:defRPr sz="3200" b="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Picture 3" descr="A black background with white text&#10;&#10;Description automatically generated">
            <a:extLst>
              <a:ext uri="{FF2B5EF4-FFF2-40B4-BE49-F238E27FC236}">
                <a16:creationId xmlns:a16="http://schemas.microsoft.com/office/drawing/2014/main" id="{A225668C-2C93-B042-7136-49B642A7BA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6784" y="6356349"/>
            <a:ext cx="1280771" cy="400971"/>
          </a:xfrm>
          <a:prstGeom prst="rect">
            <a:avLst/>
          </a:prstGeom>
        </p:spPr>
      </p:pic>
      <p:sp>
        <p:nvSpPr>
          <p:cNvPr id="2" name="Text Placeholder 2">
            <a:extLst>
              <a:ext uri="{FF2B5EF4-FFF2-40B4-BE49-F238E27FC236}">
                <a16:creationId xmlns:a16="http://schemas.microsoft.com/office/drawing/2014/main" id="{74E4616E-0CC0-1BF0-22E7-C8AC500A021B}"/>
              </a:ext>
            </a:extLst>
          </p:cNvPr>
          <p:cNvSpPr>
            <a:spLocks noGrp="1"/>
          </p:cNvSpPr>
          <p:nvPr>
            <p:ph idx="10" hasCustomPrompt="1"/>
          </p:nvPr>
        </p:nvSpPr>
        <p:spPr>
          <a:xfrm>
            <a:off x="6331975" y="1839653"/>
            <a:ext cx="4948161" cy="4379645"/>
          </a:xfrm>
          <a:prstGeom prst="rect">
            <a:avLst/>
          </a:prstGeom>
        </p:spPr>
        <p:txBody>
          <a:bodyPr vert="horz" lIns="91440" tIns="45720" rIns="91440" bIns="45720" rtlCol="0">
            <a:noAutofit/>
          </a:bodyPr>
          <a:lstStyle>
            <a:lvl1pPr marL="285750" indent="-285750">
              <a:buFont typeface="Arial" panose="020B0604020202020204" pitchFamily="34" charset="0"/>
              <a:buChar char="•"/>
              <a:defRPr>
                <a:latin typeface="Futura PT Book" panose="020B0502020204020303" pitchFamily="34" charset="0"/>
              </a:defRPr>
            </a:lvl1pPr>
            <a:lvl2pPr marL="742939" indent="-285750">
              <a:buFont typeface="Arial" panose="020B0604020202020204" pitchFamily="34" charset="0"/>
              <a:buChar char="•"/>
              <a:defRPr sz="1700">
                <a:latin typeface="Futura PT Book" panose="020B0502020204020303" pitchFamily="34" charset="0"/>
              </a:defRPr>
            </a:lvl2pPr>
            <a:lvl3pPr marL="1200127" indent="-285750">
              <a:buFont typeface="Arial" panose="020B0604020202020204" pitchFamily="34" charset="0"/>
              <a:buChar char="•"/>
              <a:defRPr sz="1600">
                <a:latin typeface="Futura PT Book" panose="020B0502020204020303" pitchFamily="34" charset="0"/>
              </a:defRPr>
            </a:lvl3pPr>
            <a:lvl4pPr marL="1657316" indent="-285750">
              <a:buFont typeface="Arial" panose="020B0604020202020204" pitchFamily="34" charset="0"/>
              <a:buChar char="•"/>
              <a:defRPr sz="1600">
                <a:latin typeface="Futura PT Book" panose="020B0502020204020303" pitchFamily="34" charset="0"/>
              </a:defRPr>
            </a:lvl4pPr>
            <a:lvl5pPr marL="2114504" indent="-285750">
              <a:buFont typeface="Arial" panose="020B0604020202020204" pitchFamily="34" charset="0"/>
              <a:buChar char="•"/>
              <a:defRPr sz="1600">
                <a:latin typeface="Futura PT Book"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6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A picture containing animal, fish, green&#10;&#10;Description automatically generated">
            <a:extLst>
              <a:ext uri="{FF2B5EF4-FFF2-40B4-BE49-F238E27FC236}">
                <a16:creationId xmlns:a16="http://schemas.microsoft.com/office/drawing/2014/main" id="{B5763BD7-C189-284A-9BE7-16078567DFCC}"/>
              </a:ext>
            </a:extLst>
          </p:cNvPr>
          <p:cNvPicPr>
            <a:picLocks noChangeAspect="1"/>
          </p:cNvPicPr>
          <p:nvPr userDrawn="1"/>
        </p:nvPicPr>
        <p:blipFill rotWithShape="1">
          <a:blip r:embed="rId2"/>
          <a:srcRect l="7394" t="11014" r="4369" b="751"/>
          <a:stretch/>
        </p:blipFill>
        <p:spPr>
          <a:xfrm>
            <a:off x="0" y="0"/>
            <a:ext cx="12192000" cy="6858000"/>
          </a:xfrm>
          <a:prstGeom prst="rect">
            <a:avLst/>
          </a:prstGeom>
        </p:spPr>
      </p:pic>
      <p:sp>
        <p:nvSpPr>
          <p:cNvPr id="2" name="Title 1">
            <a:extLst>
              <a:ext uri="{FF2B5EF4-FFF2-40B4-BE49-F238E27FC236}">
                <a16:creationId xmlns:a16="http://schemas.microsoft.com/office/drawing/2014/main" id="{4DEE6A49-357F-C141-BE7B-D96F2763E02C}"/>
              </a:ext>
            </a:extLst>
          </p:cNvPr>
          <p:cNvSpPr>
            <a:spLocks noGrp="1"/>
          </p:cNvSpPr>
          <p:nvPr>
            <p:ph type="title"/>
          </p:nvPr>
        </p:nvSpPr>
        <p:spPr>
          <a:xfrm>
            <a:off x="831850" y="1709738"/>
            <a:ext cx="10515600" cy="2852737"/>
          </a:xfrm>
        </p:spPr>
        <p:txBody>
          <a:bodyPr anchor="b"/>
          <a:lstStyle>
            <a:lvl1pPr algn="ctr">
              <a:defRPr sz="6000">
                <a:solidFill>
                  <a:srgbClr val="EEE8C9"/>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C64863DD-E42E-754E-BAE0-18417FA212F9}"/>
              </a:ext>
            </a:extLst>
          </p:cNvPr>
          <p:cNvSpPr>
            <a:spLocks noGrp="1"/>
          </p:cNvSpPr>
          <p:nvPr>
            <p:ph type="body" idx="1"/>
          </p:nvPr>
        </p:nvSpPr>
        <p:spPr>
          <a:xfrm>
            <a:off x="831850" y="4589464"/>
            <a:ext cx="10515600" cy="109202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61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descr="A picture containing animal, fish, green&#10;&#10;Description automatically generated">
            <a:extLst>
              <a:ext uri="{FF2B5EF4-FFF2-40B4-BE49-F238E27FC236}">
                <a16:creationId xmlns:a16="http://schemas.microsoft.com/office/drawing/2014/main" id="{B5763BD7-C189-284A-9BE7-16078567DFCC}"/>
              </a:ext>
            </a:extLst>
          </p:cNvPr>
          <p:cNvPicPr>
            <a:picLocks noChangeAspect="1"/>
          </p:cNvPicPr>
          <p:nvPr userDrawn="1"/>
        </p:nvPicPr>
        <p:blipFill rotWithShape="1">
          <a:blip r:embed="rId2"/>
          <a:srcRect l="7394" t="11014" r="4369" b="751"/>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E60EF73-A14B-6A45-87AC-595BB86A4553}"/>
              </a:ext>
            </a:extLst>
          </p:cNvPr>
          <p:cNvPicPr>
            <a:picLocks noChangeAspect="1"/>
          </p:cNvPicPr>
          <p:nvPr userDrawn="1"/>
        </p:nvPicPr>
        <p:blipFill rotWithShape="1">
          <a:blip r:embed="rId3"/>
          <a:srcRect l="25900"/>
          <a:stretch/>
        </p:blipFill>
        <p:spPr>
          <a:xfrm>
            <a:off x="2727334" y="1939814"/>
            <a:ext cx="7069553" cy="2978372"/>
          </a:xfrm>
          <a:prstGeom prst="rect">
            <a:avLst/>
          </a:prstGeom>
        </p:spPr>
      </p:pic>
    </p:spTree>
    <p:extLst>
      <p:ext uri="{BB962C8B-B14F-4D97-AF65-F5344CB8AC3E}">
        <p14:creationId xmlns:p14="http://schemas.microsoft.com/office/powerpoint/2010/main" val="24078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8096-1E62-364E-B31D-3B03253D597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338F49-E921-544F-9ED4-1720D185835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a:extLst>
              <a:ext uri="{FF2B5EF4-FFF2-40B4-BE49-F238E27FC236}">
                <a16:creationId xmlns:a16="http://schemas.microsoft.com/office/drawing/2014/main" id="{D792BC75-AA61-C24A-A615-2F201DD6D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D1B835F-AC3D-8B48-B74C-FD068D3B61B0}"/>
              </a:ext>
            </a:extLst>
          </p:cNvPr>
          <p:cNvSpPr>
            <a:spLocks noGrp="1"/>
          </p:cNvSpPr>
          <p:nvPr>
            <p:ph type="dt" sz="half" idx="10"/>
          </p:nvPr>
        </p:nvSpPr>
        <p:spPr/>
        <p:txBody>
          <a:bodyPr/>
          <a:lstStyle/>
          <a:p>
            <a:fld id="{D21D3886-2B6D-EE49-BC67-9D61F946F6FE}" type="datetime1">
              <a:rPr lang="fi-FI" smtClean="0"/>
              <a:t>26.5.2025</a:t>
            </a:fld>
            <a:endParaRPr lang="fi-FI"/>
          </a:p>
        </p:txBody>
      </p:sp>
      <p:sp>
        <p:nvSpPr>
          <p:cNvPr id="6" name="Footer Placeholder 5">
            <a:extLst>
              <a:ext uri="{FF2B5EF4-FFF2-40B4-BE49-F238E27FC236}">
                <a16:creationId xmlns:a16="http://schemas.microsoft.com/office/drawing/2014/main" id="{B64793A8-8DE5-DB48-B3B5-E644E48993C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0963A43-FC37-B045-8645-E4CE4556EC90}"/>
              </a:ext>
            </a:extLst>
          </p:cNvPr>
          <p:cNvSpPr>
            <a:spLocks noGrp="1"/>
          </p:cNvSpPr>
          <p:nvPr>
            <p:ph type="sldNum" sz="quarter" idx="12"/>
          </p:nvPr>
        </p:nvSpPr>
        <p:spPr/>
        <p:txBody>
          <a:bodyPr/>
          <a:lstStyle/>
          <a:p>
            <a:fld id="{1D4C7567-02E7-2647-B43A-F29534CB7FA8}" type="slidenum">
              <a:rPr lang="fi-FI" smtClean="0"/>
              <a:t>‹#›</a:t>
            </a:fld>
            <a:endParaRPr lang="fi-FI"/>
          </a:p>
        </p:txBody>
      </p:sp>
      <p:pic>
        <p:nvPicPr>
          <p:cNvPr id="8" name="Picture 7">
            <a:extLst>
              <a:ext uri="{FF2B5EF4-FFF2-40B4-BE49-F238E27FC236}">
                <a16:creationId xmlns:a16="http://schemas.microsoft.com/office/drawing/2014/main" id="{8D4F2812-36B8-8241-8474-B39B8F8BE6BB}"/>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211920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0ABB-3B5D-D84D-8AF1-00002088E484}"/>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46597D84-A83D-5F40-98AA-3DA16BE9FAC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691EB95-5FEF-A64E-B5AF-38CB553D6B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18F5B63-47C2-3641-B247-7BD908F952BA}"/>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B99DB67-5D43-9E4A-BEFE-2098AADEB5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588174F-0731-784A-B32F-55FD14EFDC82}"/>
              </a:ext>
            </a:extLst>
          </p:cNvPr>
          <p:cNvSpPr>
            <a:spLocks noGrp="1"/>
          </p:cNvSpPr>
          <p:nvPr>
            <p:ph type="dt" sz="half" idx="10"/>
          </p:nvPr>
        </p:nvSpPr>
        <p:spPr/>
        <p:txBody>
          <a:bodyPr/>
          <a:lstStyle/>
          <a:p>
            <a:fld id="{9B116F4A-6173-1440-8B3B-7942BDCAD94D}" type="datetime1">
              <a:rPr lang="fi-FI" smtClean="0"/>
              <a:t>26.5.2025</a:t>
            </a:fld>
            <a:endParaRPr lang="fi-FI"/>
          </a:p>
        </p:txBody>
      </p:sp>
      <p:sp>
        <p:nvSpPr>
          <p:cNvPr id="8" name="Footer Placeholder 7">
            <a:extLst>
              <a:ext uri="{FF2B5EF4-FFF2-40B4-BE49-F238E27FC236}">
                <a16:creationId xmlns:a16="http://schemas.microsoft.com/office/drawing/2014/main" id="{7EB057F7-7766-2741-865B-61F3A85E6B7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D131C80C-7011-F44F-AE20-D067479D7321}"/>
              </a:ext>
            </a:extLst>
          </p:cNvPr>
          <p:cNvSpPr>
            <a:spLocks noGrp="1"/>
          </p:cNvSpPr>
          <p:nvPr>
            <p:ph type="sldNum" sz="quarter" idx="12"/>
          </p:nvPr>
        </p:nvSpPr>
        <p:spPr/>
        <p:txBody>
          <a:bodyPr/>
          <a:lstStyle/>
          <a:p>
            <a:fld id="{1D4C7567-02E7-2647-B43A-F29534CB7FA8}" type="slidenum">
              <a:rPr lang="fi-FI" smtClean="0"/>
              <a:t>‹#›</a:t>
            </a:fld>
            <a:endParaRPr lang="fi-FI"/>
          </a:p>
        </p:txBody>
      </p:sp>
      <p:pic>
        <p:nvPicPr>
          <p:cNvPr id="10" name="Picture 9">
            <a:extLst>
              <a:ext uri="{FF2B5EF4-FFF2-40B4-BE49-F238E27FC236}">
                <a16:creationId xmlns:a16="http://schemas.microsoft.com/office/drawing/2014/main" id="{CC2F82D0-0DEF-9849-914D-F068AA9AA28D}"/>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6411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7CCC-1C49-0E4C-B723-51A1917306E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7C038214-E427-EB44-BCBA-CAAFFCC10EE5}"/>
              </a:ext>
            </a:extLst>
          </p:cNvPr>
          <p:cNvSpPr>
            <a:spLocks noGrp="1"/>
          </p:cNvSpPr>
          <p:nvPr>
            <p:ph type="dt" sz="half" idx="10"/>
          </p:nvPr>
        </p:nvSpPr>
        <p:spPr/>
        <p:txBody>
          <a:bodyPr/>
          <a:lstStyle/>
          <a:p>
            <a:fld id="{A3B059FE-941A-F44A-941B-513DD102F16B}" type="datetime1">
              <a:rPr lang="fi-FI" smtClean="0"/>
              <a:t>26.5.2025</a:t>
            </a:fld>
            <a:endParaRPr lang="fi-FI"/>
          </a:p>
        </p:txBody>
      </p:sp>
      <p:sp>
        <p:nvSpPr>
          <p:cNvPr id="4" name="Footer Placeholder 3">
            <a:extLst>
              <a:ext uri="{FF2B5EF4-FFF2-40B4-BE49-F238E27FC236}">
                <a16:creationId xmlns:a16="http://schemas.microsoft.com/office/drawing/2014/main" id="{C7D505E9-C363-3C4E-BAFD-35B99C7B155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1A3FE70-4A2D-2D4C-A5DB-BDC3FEB6B051}"/>
              </a:ext>
            </a:extLst>
          </p:cNvPr>
          <p:cNvSpPr>
            <a:spLocks noGrp="1"/>
          </p:cNvSpPr>
          <p:nvPr>
            <p:ph type="sldNum" sz="quarter" idx="12"/>
          </p:nvPr>
        </p:nvSpPr>
        <p:spPr/>
        <p:txBody>
          <a:bodyPr/>
          <a:lstStyle/>
          <a:p>
            <a:fld id="{1D4C7567-02E7-2647-B43A-F29534CB7FA8}" type="slidenum">
              <a:rPr lang="fi-FI" smtClean="0"/>
              <a:t>‹#›</a:t>
            </a:fld>
            <a:endParaRPr lang="fi-FI"/>
          </a:p>
        </p:txBody>
      </p:sp>
      <p:pic>
        <p:nvPicPr>
          <p:cNvPr id="6" name="Picture 5">
            <a:extLst>
              <a:ext uri="{FF2B5EF4-FFF2-40B4-BE49-F238E27FC236}">
                <a16:creationId xmlns:a16="http://schemas.microsoft.com/office/drawing/2014/main" id="{460A6CEE-226D-AD45-86A8-9E74336CA6D8}"/>
              </a:ext>
            </a:extLst>
          </p:cNvPr>
          <p:cNvPicPr>
            <a:picLocks noChangeAspect="1"/>
          </p:cNvPicPr>
          <p:nvPr userDrawn="1"/>
        </p:nvPicPr>
        <p:blipFill>
          <a:blip r:embed="rId2"/>
          <a:stretch>
            <a:fillRect/>
          </a:stretch>
        </p:blipFill>
        <p:spPr>
          <a:xfrm>
            <a:off x="381000" y="6088548"/>
            <a:ext cx="1710813" cy="535604"/>
          </a:xfrm>
          <a:prstGeom prst="rect">
            <a:avLst/>
          </a:prstGeom>
        </p:spPr>
      </p:pic>
    </p:spTree>
    <p:extLst>
      <p:ext uri="{BB962C8B-B14F-4D97-AF65-F5344CB8AC3E}">
        <p14:creationId xmlns:p14="http://schemas.microsoft.com/office/powerpoint/2010/main" val="397045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9E6D3-6753-C64D-A632-4CAA0240EC87}"/>
              </a:ext>
            </a:extLst>
          </p:cNvPr>
          <p:cNvSpPr>
            <a:spLocks noGrp="1"/>
          </p:cNvSpPr>
          <p:nvPr>
            <p:ph type="dt" sz="half" idx="10"/>
          </p:nvPr>
        </p:nvSpPr>
        <p:spPr/>
        <p:txBody>
          <a:bodyPr/>
          <a:lstStyle/>
          <a:p>
            <a:fld id="{48663BAC-67DE-E349-B665-61803D185B9A}" type="datetime1">
              <a:rPr lang="fi-FI" smtClean="0"/>
              <a:t>26.5.2025</a:t>
            </a:fld>
            <a:endParaRPr lang="fi-FI"/>
          </a:p>
        </p:txBody>
      </p:sp>
      <p:sp>
        <p:nvSpPr>
          <p:cNvPr id="3" name="Footer Placeholder 2">
            <a:extLst>
              <a:ext uri="{FF2B5EF4-FFF2-40B4-BE49-F238E27FC236}">
                <a16:creationId xmlns:a16="http://schemas.microsoft.com/office/drawing/2014/main" id="{2F11A15A-A693-454E-B681-82990B037848}"/>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B8AABC4-8863-584D-80C4-74AB007ACD57}"/>
              </a:ext>
            </a:extLst>
          </p:cNvPr>
          <p:cNvSpPr>
            <a:spLocks noGrp="1"/>
          </p:cNvSpPr>
          <p:nvPr>
            <p:ph type="sldNum" sz="quarter" idx="12"/>
          </p:nvPr>
        </p:nvSpPr>
        <p:spPr/>
        <p:txBody>
          <a:bodyPr/>
          <a:lstStyle/>
          <a:p>
            <a:fld id="{1D4C7567-02E7-2647-B43A-F29534CB7FA8}" type="slidenum">
              <a:rPr lang="fi-FI" smtClean="0"/>
              <a:t>‹#›</a:t>
            </a:fld>
            <a:endParaRPr lang="fi-FI"/>
          </a:p>
        </p:txBody>
      </p:sp>
    </p:spTree>
    <p:extLst>
      <p:ext uri="{BB962C8B-B14F-4D97-AF65-F5344CB8AC3E}">
        <p14:creationId xmlns:p14="http://schemas.microsoft.com/office/powerpoint/2010/main" val="143775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C4F69-6DD8-BF4A-87BE-B90CF4BD3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C898FA39-0177-8747-80EE-41457D6DC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55608F-A454-EA43-8944-0AC58DD62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004D43"/>
                </a:solidFill>
              </a:defRPr>
            </a:lvl1pPr>
          </a:lstStyle>
          <a:p>
            <a:fld id="{66070FC2-36FE-4C49-BBF4-F26BF550FC29}" type="datetime1">
              <a:rPr lang="fi-FI" smtClean="0"/>
              <a:t>26.5.2025</a:t>
            </a:fld>
            <a:endParaRPr lang="fi-FI"/>
          </a:p>
        </p:txBody>
      </p:sp>
      <p:sp>
        <p:nvSpPr>
          <p:cNvPr id="5" name="Footer Placeholder 4">
            <a:extLst>
              <a:ext uri="{FF2B5EF4-FFF2-40B4-BE49-F238E27FC236}">
                <a16:creationId xmlns:a16="http://schemas.microsoft.com/office/drawing/2014/main" id="{D77F1A88-FB8C-A04B-B7DE-97C63D7EC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004D43"/>
                </a:solidFill>
              </a:defRPr>
            </a:lvl1pPr>
          </a:lstStyle>
          <a:p>
            <a:endParaRPr lang="fi-FI"/>
          </a:p>
        </p:txBody>
      </p:sp>
      <p:sp>
        <p:nvSpPr>
          <p:cNvPr id="6" name="Slide Number Placeholder 5">
            <a:extLst>
              <a:ext uri="{FF2B5EF4-FFF2-40B4-BE49-F238E27FC236}">
                <a16:creationId xmlns:a16="http://schemas.microsoft.com/office/drawing/2014/main" id="{CDDF898F-D208-2C47-BBFB-90F272AF7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004D43"/>
                </a:solidFill>
              </a:defRPr>
            </a:lvl1pPr>
          </a:lstStyle>
          <a:p>
            <a:fld id="{1D4C7567-02E7-2647-B43A-F29534CB7FA8}" type="slidenum">
              <a:rPr lang="fi-FI" smtClean="0"/>
              <a:pPr/>
              <a:t>‹#›</a:t>
            </a:fld>
            <a:endParaRPr lang="fi-FI"/>
          </a:p>
        </p:txBody>
      </p:sp>
    </p:spTree>
    <p:extLst>
      <p:ext uri="{BB962C8B-B14F-4D97-AF65-F5344CB8AC3E}">
        <p14:creationId xmlns:p14="http://schemas.microsoft.com/office/powerpoint/2010/main" val="230661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66" r:id="rId12"/>
    <p:sldLayoutId id="2147483667" r:id="rId13"/>
    <p:sldLayoutId id="2147483662" r:id="rId14"/>
    <p:sldLayoutId id="2147483668" r:id="rId15"/>
    <p:sldLayoutId id="2147483669" r:id="rId16"/>
    <p:sldLayoutId id="2147483663" r:id="rId17"/>
    <p:sldLayoutId id="2147483664"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4400" b="1" kern="1200">
          <a:solidFill>
            <a:srgbClr val="004D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0461"/>
            <a:ext cx="10515600" cy="112366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797319"/>
            <a:ext cx="10515600" cy="4379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60480" y="123340"/>
            <a:ext cx="592368" cy="365125"/>
          </a:xfrm>
          <a:prstGeom prst="rect">
            <a:avLst/>
          </a:prstGeom>
        </p:spPr>
        <p:txBody>
          <a:bodyPr vert="horz" lIns="91440" tIns="45720" rIns="91440" bIns="45720" rtlCol="0" anchor="ctr"/>
          <a:lstStyle>
            <a:lvl1pPr algn="r">
              <a:defRPr sz="933" b="0" i="0">
                <a:solidFill>
                  <a:srgbClr val="005549"/>
                </a:solidFill>
                <a:latin typeface="Century Gothic" panose="020B0502020202020204" pitchFamily="34" charset="0"/>
              </a:defRPr>
            </a:lvl1pPr>
          </a:lstStyle>
          <a:p>
            <a:fld id="{B2088348-7611-F144-B40F-8D67C3F8203E}" type="slidenum">
              <a:rPr lang="fi-FI" smtClean="0"/>
              <a:pPr/>
              <a:t>‹#›</a:t>
            </a:fld>
            <a:endParaRPr lang="fi-FI" dirty="0"/>
          </a:p>
        </p:txBody>
      </p:sp>
      <p:pic>
        <p:nvPicPr>
          <p:cNvPr id="4" name="Picture 3" descr="A black background with green text&#10;&#10;Description automatically generated">
            <a:extLst>
              <a:ext uri="{FF2B5EF4-FFF2-40B4-BE49-F238E27FC236}">
                <a16:creationId xmlns:a16="http://schemas.microsoft.com/office/drawing/2014/main" id="{F7EE25ED-FD39-BE03-6C1B-B09AD637F29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62652" y="6355056"/>
            <a:ext cx="1284904" cy="402264"/>
          </a:xfrm>
          <a:prstGeom prst="rect">
            <a:avLst/>
          </a:prstGeom>
        </p:spPr>
      </p:pic>
    </p:spTree>
    <p:extLst>
      <p:ext uri="{BB962C8B-B14F-4D97-AF65-F5344CB8AC3E}">
        <p14:creationId xmlns:p14="http://schemas.microsoft.com/office/powerpoint/2010/main" val="17063840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ts val="3400"/>
        </a:lnSpc>
        <a:spcBef>
          <a:spcPct val="0"/>
        </a:spcBef>
        <a:buNone/>
        <a:defRPr sz="3200" b="0" i="0" kern="1200">
          <a:solidFill>
            <a:schemeClr val="accent1"/>
          </a:solidFill>
          <a:latin typeface="Futura PT Bold" panose="020B0902020204020203" pitchFamily="34" charset="0"/>
          <a:ea typeface="Verdana" panose="020B060403050404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667"/>
        </a:spcBef>
        <a:buFont typeface="Arial" panose="020B0604020202020204" pitchFamily="34" charset="0"/>
        <a:buChar char="•"/>
        <a:defRPr sz="1800" b="0" i="0" kern="1200">
          <a:solidFill>
            <a:schemeClr val="tx1"/>
          </a:solidFill>
          <a:latin typeface="Futura PT Book" panose="020B0502020204020303" pitchFamily="34" charset="0"/>
          <a:ea typeface="+mn-ea"/>
          <a:cs typeface="Arial" panose="020B0604020202020204" pitchFamily="34" charset="0"/>
        </a:defRPr>
      </a:lvl1pPr>
      <a:lvl2pPr marL="685783" indent="-228594" algn="l" defTabSz="914377" rtl="0" eaLnBrk="1" latinLnBrk="0" hangingPunct="1">
        <a:lnSpc>
          <a:spcPct val="90000"/>
        </a:lnSpc>
        <a:spcBef>
          <a:spcPts val="267"/>
        </a:spcBef>
        <a:buFont typeface="Arial" panose="020B0604020202020204" pitchFamily="34" charset="0"/>
        <a:buChar char="•"/>
        <a:defRPr sz="1700" b="0" i="0" kern="1200">
          <a:solidFill>
            <a:schemeClr val="tx1"/>
          </a:solidFill>
          <a:latin typeface="Futura PT Book" panose="020B0502020204020303" pitchFamily="34" charset="0"/>
          <a:ea typeface="+mn-ea"/>
          <a:cs typeface="Arial" panose="020B0604020202020204" pitchFamily="34" charset="0"/>
        </a:defRPr>
      </a:lvl2pPr>
      <a:lvl3pPr marL="1142971" indent="-228594" algn="l" defTabSz="914377" rtl="0" eaLnBrk="1" latinLnBrk="0" hangingPunct="1">
        <a:lnSpc>
          <a:spcPct val="90000"/>
        </a:lnSpc>
        <a:spcBef>
          <a:spcPts val="133"/>
        </a:spcBef>
        <a:buFont typeface="Arial" panose="020B0604020202020204" pitchFamily="34" charset="0"/>
        <a:buChar char="•"/>
        <a:defRPr sz="1600" b="0" i="0" kern="1200">
          <a:solidFill>
            <a:schemeClr val="tx1"/>
          </a:solidFill>
          <a:latin typeface="Futura PT Book" panose="020B0502020204020303" pitchFamily="34" charset="0"/>
          <a:ea typeface="+mn-ea"/>
          <a:cs typeface="Arial" panose="020B0604020202020204" pitchFamily="34" charset="0"/>
        </a:defRPr>
      </a:lvl3pPr>
      <a:lvl4pPr marL="1600160" indent="-228594" algn="l" defTabSz="914377" rtl="0" eaLnBrk="1" latinLnBrk="0" hangingPunct="1">
        <a:lnSpc>
          <a:spcPct val="90000"/>
        </a:lnSpc>
        <a:spcBef>
          <a:spcPts val="133"/>
        </a:spcBef>
        <a:buFont typeface="Arial" panose="020B0604020202020204" pitchFamily="34" charset="0"/>
        <a:buChar char="•"/>
        <a:defRPr sz="1600" b="0" i="0" kern="1200">
          <a:solidFill>
            <a:schemeClr val="tx1"/>
          </a:solidFill>
          <a:latin typeface="Futura PT Book" panose="020B0502020204020303" pitchFamily="34" charset="0"/>
          <a:ea typeface="+mn-ea"/>
          <a:cs typeface="Arial" panose="020B0604020202020204" pitchFamily="34" charset="0"/>
        </a:defRPr>
      </a:lvl4pPr>
      <a:lvl5pPr marL="2057349" indent="-228594" algn="l" defTabSz="914377" rtl="0" eaLnBrk="1" latinLnBrk="0" hangingPunct="1">
        <a:lnSpc>
          <a:spcPct val="90000"/>
        </a:lnSpc>
        <a:spcBef>
          <a:spcPts val="133"/>
        </a:spcBef>
        <a:buFont typeface="Arial" panose="020B0604020202020204" pitchFamily="34" charset="0"/>
        <a:buChar char="•"/>
        <a:defRPr sz="1600" b="0" i="0" kern="1200">
          <a:solidFill>
            <a:schemeClr val="tx1"/>
          </a:solidFill>
          <a:latin typeface="Futura PT Book" panose="020B0502020204020303"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tsastajaliitto.fi/system/files/inline-files/SJF%20.22%20LR%20test%202021.pdf" TargetMode="External"/><Relationship Id="rId2" Type="http://schemas.openxmlformats.org/officeDocument/2006/relationships/hyperlink" Target="FHA%20field%20test%20report%202021"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s://www.riistasaatio.fi/wp-content/uploads/suomen-riista-2022-68-lyijyttomien-ammusten-kaytto-web-arkistokelpoine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EFC4E-231F-FD47-B142-54BAF7F6CB8B}"/>
              </a:ext>
            </a:extLst>
          </p:cNvPr>
          <p:cNvSpPr>
            <a:spLocks noGrp="1"/>
          </p:cNvSpPr>
          <p:nvPr>
            <p:ph type="title"/>
          </p:nvPr>
        </p:nvSpPr>
        <p:spPr>
          <a:xfrm>
            <a:off x="838200" y="2967039"/>
            <a:ext cx="10515600" cy="2155680"/>
          </a:xfrm>
        </p:spPr>
        <p:txBody>
          <a:bodyPr>
            <a:normAutofit fontScale="90000"/>
          </a:bodyPr>
          <a:lstStyle/>
          <a:p>
            <a:r>
              <a:rPr lang="fi-FI" sz="5000" b="0" dirty="0">
                <a:latin typeface="Futura PT Bold" panose="020B0902020204020203"/>
              </a:rPr>
              <a:t>Lyijyn rajoittaminen</a:t>
            </a:r>
            <a:br>
              <a:rPr lang="fi-FI" sz="5000" b="0" dirty="0">
                <a:latin typeface="Futura PT Bold" panose="020B0902020204020203"/>
              </a:rPr>
            </a:br>
            <a:r>
              <a:rPr lang="fi-FI" sz="5000" b="0" dirty="0">
                <a:latin typeface="Futura PT Bold" panose="020B0902020204020203"/>
              </a:rPr>
              <a:t>EU:n komission </a:t>
            </a:r>
            <a:br>
              <a:rPr lang="fi-FI" sz="5000" b="0" dirty="0">
                <a:latin typeface="Futura PT Bold" panose="020B0902020204020203"/>
              </a:rPr>
            </a:br>
            <a:r>
              <a:rPr lang="fi-FI" sz="5000" b="0" dirty="0">
                <a:latin typeface="Futura PT Bold" panose="020B0902020204020203"/>
              </a:rPr>
              <a:t>esitysluonnos V2.0</a:t>
            </a:r>
            <a:br>
              <a:rPr lang="fi-FI" sz="5000" b="0" dirty="0">
                <a:latin typeface="Futura PT Bold" panose="020B0902020204020203"/>
              </a:rPr>
            </a:br>
            <a:br>
              <a:rPr lang="fi-FI" sz="2700" b="0" dirty="0">
                <a:latin typeface="Futura PT Bold" panose="020B0902020204020203"/>
              </a:rPr>
            </a:br>
            <a:r>
              <a:rPr lang="fi-FI" sz="2700" b="0" dirty="0">
                <a:latin typeface="Futura PT Bold" panose="020B0902020204020203"/>
              </a:rPr>
              <a:t>FI:n sidosryhmien (valmistajat ja kauppiaat, metsästys- ja urheiluampumajärjestöt) kommentit 26.5.2025</a:t>
            </a:r>
            <a:br>
              <a:rPr lang="fi-FI" sz="2700" b="0" dirty="0">
                <a:latin typeface="Futura PT Bold" panose="020B0902020204020203"/>
              </a:rPr>
            </a:br>
            <a:endParaRPr lang="fi-FI" sz="2700" b="0" dirty="0">
              <a:latin typeface="Futura PT Bold" panose="020B0902020204020203"/>
            </a:endParaRPr>
          </a:p>
        </p:txBody>
      </p:sp>
    </p:spTree>
    <p:extLst>
      <p:ext uri="{BB962C8B-B14F-4D97-AF65-F5344CB8AC3E}">
        <p14:creationId xmlns:p14="http://schemas.microsoft.com/office/powerpoint/2010/main" val="12475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0AAA7A9-782C-EED7-9DCC-0F7149AA0A10}"/>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fi" altLang="en-US" sz="3100" b="1" i="0" u="none" strike="noStrike" kern="1200" cap="none" spc="0" normalizeH="0" baseline="0" noProof="0" dirty="0">
                <a:ln>
                  <a:noFill/>
                </a:ln>
                <a:effectLst/>
                <a:uLnTx/>
                <a:uFillTx/>
                <a:latin typeface="Futura PT Book" panose="020B0502020204020303"/>
                <a:ea typeface="+mn-ea"/>
                <a:cs typeface="+mn-cs"/>
              </a:rPr>
              <a:t>Lyijyammusten käyttö– komission ehdotus huhtikuu 2025 </a:t>
            </a:r>
            <a:br>
              <a:rPr kumimoji="0" lang="en-US" altLang="en-US" sz="3100" b="1" i="0" u="none" strike="noStrike" kern="1200" cap="none" spc="0" normalizeH="0" baseline="0" noProof="0" dirty="0">
                <a:ln>
                  <a:noFill/>
                </a:ln>
                <a:effectLst/>
                <a:uLnTx/>
                <a:uFillTx/>
                <a:latin typeface="Futura PT Book" panose="020B0502020204020303"/>
                <a:ea typeface="+mn-ea"/>
                <a:cs typeface="+mn-cs"/>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 </a:t>
            </a:r>
            <a:br>
              <a:rPr kumimoji="0" lang="fi" altLang="en-US" sz="3100" b="1" i="0" u="none" strike="noStrike" kern="1200" cap="none" spc="0" normalizeH="0" baseline="0" noProof="0" dirty="0">
                <a:ln>
                  <a:noFill/>
                </a:ln>
                <a:effectLst/>
                <a:uLnTx/>
                <a:uFillTx/>
                <a:latin typeface="Futura PT Book" panose="020B0502020204020303"/>
                <a:ea typeface="+mn-ea"/>
                <a:cs typeface="+mn-cs"/>
              </a:rPr>
            </a:br>
            <a:r>
              <a:rPr lang="fi" altLang="en-US" sz="3100" b="1" dirty="0">
                <a:latin typeface="Futura PT Book" panose="020B0502020204020303"/>
              </a:rPr>
              <a:t>Merkintävaatimukset</a:t>
            </a:r>
            <a:br>
              <a:rPr lang="en-US" altLang="en-US" sz="4400" dirty="0">
                <a:latin typeface="+mn-lt"/>
              </a:rPr>
            </a:br>
            <a:endParaRPr lang="fi-FI" dirty="0"/>
          </a:p>
        </p:txBody>
      </p:sp>
      <p:sp>
        <p:nvSpPr>
          <p:cNvPr id="4" name="Dian numeron paikkamerkki 3">
            <a:extLst>
              <a:ext uri="{FF2B5EF4-FFF2-40B4-BE49-F238E27FC236}">
                <a16:creationId xmlns:a16="http://schemas.microsoft.com/office/drawing/2014/main" id="{9BEC3C72-5027-C1FE-F456-70AED3205D61}"/>
              </a:ext>
            </a:extLst>
          </p:cNvPr>
          <p:cNvSpPr>
            <a:spLocks noGrp="1"/>
          </p:cNvSpPr>
          <p:nvPr>
            <p:ph type="sldNum" sz="quarter" idx="12"/>
          </p:nvPr>
        </p:nvSpPr>
        <p:spPr/>
        <p:txBody>
          <a:bodyPr/>
          <a:lstStyle/>
          <a:p>
            <a:pPr>
              <a:defRPr/>
            </a:pPr>
            <a:fld id="{C6546796-17B9-407B-86A6-3779DC8C8A43}" type="slidenum">
              <a:rPr lang="en-US" altLang="fi-FI" smtClean="0"/>
              <a:pPr>
                <a:defRPr/>
              </a:pPr>
              <a:t>10</a:t>
            </a:fld>
            <a:endParaRPr lang="en-US" altLang="fi-FI"/>
          </a:p>
        </p:txBody>
      </p:sp>
      <p:pic>
        <p:nvPicPr>
          <p:cNvPr id="8" name="Kuva 7">
            <a:extLst>
              <a:ext uri="{FF2B5EF4-FFF2-40B4-BE49-F238E27FC236}">
                <a16:creationId xmlns:a16="http://schemas.microsoft.com/office/drawing/2014/main" id="{89F92A6C-32B6-B2DD-3EED-9E00166F77FE}"/>
              </a:ext>
            </a:extLst>
          </p:cNvPr>
          <p:cNvPicPr>
            <a:picLocks noChangeAspect="1"/>
          </p:cNvPicPr>
          <p:nvPr/>
        </p:nvPicPr>
        <p:blipFill>
          <a:blip r:embed="rId2"/>
          <a:stretch>
            <a:fillRect/>
          </a:stretch>
        </p:blipFill>
        <p:spPr>
          <a:xfrm>
            <a:off x="2121591" y="1545550"/>
            <a:ext cx="8375538" cy="4641523"/>
          </a:xfrm>
          <a:prstGeom prst="rect">
            <a:avLst/>
          </a:prstGeom>
        </p:spPr>
      </p:pic>
      <p:sp>
        <p:nvSpPr>
          <p:cNvPr id="9" name="TextBox 1">
            <a:extLst>
              <a:ext uri="{FF2B5EF4-FFF2-40B4-BE49-F238E27FC236}">
                <a16:creationId xmlns:a16="http://schemas.microsoft.com/office/drawing/2014/main" id="{D814FF39-00FE-EE8E-44F0-2497F4E56D60}"/>
              </a:ext>
            </a:extLst>
          </p:cNvPr>
          <p:cNvSpPr txBox="1"/>
          <p:nvPr/>
        </p:nvSpPr>
        <p:spPr>
          <a:xfrm>
            <a:off x="2514245" y="6187073"/>
            <a:ext cx="9560859"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51585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03171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54757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6343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79294" algn="l" defTabSz="1031718" rtl="0" eaLnBrk="1" latinLnBrk="0" hangingPunct="1">
              <a:defRPr kern="1200">
                <a:solidFill>
                  <a:schemeClr val="tx1"/>
                </a:solidFill>
                <a:latin typeface="Arial" panose="020B0604020202020204" pitchFamily="34" charset="0"/>
                <a:ea typeface="+mn-ea"/>
                <a:cs typeface="+mn-cs"/>
              </a:defRPr>
            </a:lvl6pPr>
            <a:lvl7pPr marL="3095153" algn="l" defTabSz="1031718" rtl="0" eaLnBrk="1" latinLnBrk="0" hangingPunct="1">
              <a:defRPr kern="1200">
                <a:solidFill>
                  <a:schemeClr val="tx1"/>
                </a:solidFill>
                <a:latin typeface="Arial" panose="020B0604020202020204" pitchFamily="34" charset="0"/>
                <a:ea typeface="+mn-ea"/>
                <a:cs typeface="+mn-cs"/>
              </a:defRPr>
            </a:lvl7pPr>
            <a:lvl8pPr marL="3611011" algn="l" defTabSz="1031718" rtl="0" eaLnBrk="1" latinLnBrk="0" hangingPunct="1">
              <a:defRPr kern="1200">
                <a:solidFill>
                  <a:schemeClr val="tx1"/>
                </a:solidFill>
                <a:latin typeface="Arial" panose="020B0604020202020204" pitchFamily="34" charset="0"/>
                <a:ea typeface="+mn-ea"/>
                <a:cs typeface="+mn-cs"/>
              </a:defRPr>
            </a:lvl8pPr>
            <a:lvl9pPr marL="4126870" algn="l" defTabSz="1031718" rtl="0" eaLnBrk="1" latinLnBrk="0" hangingPunct="1">
              <a:defRPr kern="1200">
                <a:solidFill>
                  <a:schemeClr val="tx1"/>
                </a:solidFill>
                <a:latin typeface="Arial" panose="020B0604020202020204" pitchFamily="34" charset="0"/>
                <a:ea typeface="+mn-ea"/>
                <a:cs typeface="+mn-cs"/>
              </a:defRPr>
            </a:lvl9pPr>
          </a:lstStyle>
          <a:p>
            <a:r>
              <a:rPr lang="fi" b="1" dirty="0">
                <a:latin typeface="Furtura pt book"/>
              </a:rPr>
              <a:t>Patruunalaatikko näyttää jo nyt tältä ennen komission ehdottamia varoituksia!</a:t>
            </a:r>
          </a:p>
        </p:txBody>
      </p:sp>
    </p:spTree>
    <p:extLst>
      <p:ext uri="{BB962C8B-B14F-4D97-AF65-F5344CB8AC3E}">
        <p14:creationId xmlns:p14="http://schemas.microsoft.com/office/powerpoint/2010/main" val="276394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6E96202-7300-027F-4A8A-9E1AFA4C0A2C}"/>
              </a:ext>
            </a:extLst>
          </p:cNvPr>
          <p:cNvSpPr>
            <a:spLocks noGrp="1"/>
          </p:cNvSpPr>
          <p:nvPr>
            <p:ph type="title"/>
          </p:nvPr>
        </p:nvSpPr>
        <p:spPr>
          <a:xfrm>
            <a:off x="838200" y="394970"/>
            <a:ext cx="10515600" cy="1325563"/>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fi" altLang="en-US" sz="2800" b="1" i="0" u="none" strike="noStrike" kern="1200" cap="none" spc="0" normalizeH="0" baseline="0" noProof="0" dirty="0">
                <a:ln>
                  <a:noFill/>
                </a:ln>
                <a:effectLst/>
                <a:uLnTx/>
                <a:uFillTx/>
                <a:latin typeface="Futura PT Book" panose="020B0502020204020303"/>
                <a:ea typeface="+mn-ea"/>
                <a:cs typeface="+mn-cs"/>
              </a:rPr>
              <a:t>Lyijyammusten käyttö– komission ehdotus huhtikuu 2025 </a:t>
            </a:r>
            <a:br>
              <a:rPr kumimoji="0" lang="en-US" altLang="en-US" sz="2800" b="1" i="0" u="none" strike="noStrike" kern="1200" cap="none" spc="0" normalizeH="0" baseline="0" noProof="0" dirty="0">
                <a:ln>
                  <a:noFill/>
                </a:ln>
                <a:effectLst/>
                <a:uLnTx/>
                <a:uFillTx/>
                <a:latin typeface="Futura PT Book" panose="020B0502020204020303"/>
                <a:ea typeface="+mn-ea"/>
                <a:cs typeface="+mn-cs"/>
              </a:rPr>
            </a:br>
            <a:r>
              <a:rPr kumimoji="0" lang="fi" altLang="en-US" sz="2800" b="1" i="0" u="none" strike="noStrike" kern="1200" cap="none" spc="0" normalizeH="0" baseline="0" noProof="0" dirty="0">
                <a:ln>
                  <a:noFill/>
                </a:ln>
                <a:effectLst/>
                <a:uLnTx/>
                <a:uFillTx/>
                <a:latin typeface="Futura PT Book" panose="020B0502020204020303"/>
                <a:ea typeface="+mn-ea"/>
                <a:cs typeface="+mn-cs"/>
              </a:rPr>
              <a:t>Muutosehdotukset, </a:t>
            </a:r>
            <a:br>
              <a:rPr kumimoji="0" lang="fi" altLang="en-US" sz="2800" b="1" i="0" u="none" strike="noStrike" kern="1200" cap="none" spc="0" normalizeH="0" baseline="0" noProof="0" dirty="0">
                <a:ln>
                  <a:noFill/>
                </a:ln>
                <a:effectLst/>
                <a:uLnTx/>
                <a:uFillTx/>
                <a:latin typeface="Futura PT Book" panose="020B0502020204020303"/>
                <a:ea typeface="+mn-ea"/>
                <a:cs typeface="+mn-cs"/>
              </a:rPr>
            </a:br>
            <a:r>
              <a:rPr lang="fi" sz="2800" b="1" dirty="0">
                <a:latin typeface="Futura PT Book" panose="020B0502020204020303"/>
              </a:rPr>
              <a:t>siirtymäaikojen yhdenmukaistamisen tärkeys</a:t>
            </a:r>
            <a:br>
              <a:rPr lang="en-US" altLang="en-US" sz="2400" dirty="0">
                <a:latin typeface="+mn-lt"/>
              </a:rPr>
            </a:br>
            <a:endParaRPr lang="fi-FI" sz="2400" dirty="0"/>
          </a:p>
        </p:txBody>
      </p:sp>
      <p:sp>
        <p:nvSpPr>
          <p:cNvPr id="6" name="Sisällön paikkamerkki 5">
            <a:extLst>
              <a:ext uri="{FF2B5EF4-FFF2-40B4-BE49-F238E27FC236}">
                <a16:creationId xmlns:a16="http://schemas.microsoft.com/office/drawing/2014/main" id="{9FBF0DAB-4030-3C64-3C07-A47567048FD2}"/>
              </a:ext>
            </a:extLst>
          </p:cNvPr>
          <p:cNvSpPr>
            <a:spLocks noGrp="1"/>
          </p:cNvSpPr>
          <p:nvPr>
            <p:ph idx="1"/>
          </p:nvPr>
        </p:nvSpPr>
        <p:spPr/>
        <p:txBody>
          <a:bodyPr/>
          <a:lstStyle/>
          <a:p>
            <a:pPr marL="0" indent="0">
              <a:buNone/>
              <a:defRPr/>
            </a:pPr>
            <a:r>
              <a:rPr lang="fi" sz="1800" b="1" u="sng" dirty="0">
                <a:latin typeface="Furura pt book"/>
              </a:rPr>
              <a:t>Yleistä siirtymäaikojen yhdenmukaistamisen tärkeydestä:</a:t>
            </a:r>
            <a:endParaRPr lang="en-US" sz="1800" dirty="0">
              <a:latin typeface="Furura pt book"/>
            </a:endParaRPr>
          </a:p>
          <a:p>
            <a:pPr marL="342900" indent="-342900">
              <a:buFont typeface="+mj-lt"/>
              <a:buAutoNum type="alphaLcParenR"/>
              <a:defRPr/>
            </a:pPr>
            <a:r>
              <a:rPr lang="fi" sz="1400" dirty="0">
                <a:latin typeface="Futura PT Book" panose="020B0502020204020303"/>
              </a:rPr>
              <a:t>Ehdotuksessa on useita erilaisia </a:t>
            </a:r>
            <a:r>
              <a:rPr lang="fi" sz="1400" dirty="0">
                <a:solidFill>
                  <a:prstClr val="black"/>
                </a:solidFill>
                <a:latin typeface="Futura PT Book" panose="020B0502020204020303"/>
                <a:cs typeface="Arial" panose="020B0604020202020204" pitchFamily="34" charset="0"/>
              </a:rPr>
              <a:t>siirtymä</a:t>
            </a:r>
            <a:r>
              <a:rPr kumimoji="0" lang="fi" sz="1400"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aikoja</a:t>
            </a:r>
            <a:r>
              <a:rPr lang="fi" sz="1400" dirty="0">
                <a:latin typeface="Futura PT Book" panose="020B0502020204020303"/>
              </a:rPr>
              <a:t>. Sitä on vaikea valvoa ja se aiheuttaa sekaannusta.  Tästä syystä </a:t>
            </a:r>
            <a:r>
              <a:rPr lang="fi" sz="1400" dirty="0">
                <a:solidFill>
                  <a:prstClr val="black"/>
                </a:solidFill>
                <a:latin typeface="Futura PT Book" panose="020B0502020204020303"/>
                <a:cs typeface="Arial" panose="020B0604020202020204" pitchFamily="34" charset="0"/>
              </a:rPr>
              <a:t>siirtymä</a:t>
            </a:r>
            <a:r>
              <a:rPr kumimoji="0" lang="fi" sz="1400"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ajat</a:t>
            </a:r>
            <a:r>
              <a:rPr lang="fi" sz="1400" dirty="0">
                <a:latin typeface="Futura PT Book" panose="020B0502020204020303"/>
              </a:rPr>
              <a:t> tulisi yhdenmukaistaa ainakin siten, että metsästyksen ja urheiluammunnan siirtymäajat olisivat 5, 10 ja 15 vuotta.</a:t>
            </a:r>
          </a:p>
          <a:p>
            <a:pPr marL="342900" indent="-342900">
              <a:buFont typeface="+mj-lt"/>
              <a:buAutoNum type="alphaLcParenR"/>
              <a:defRPr/>
            </a:pPr>
            <a:r>
              <a:rPr lang="fi" sz="1400" dirty="0">
                <a:latin typeface="Futura PT Book" panose="020B0502020204020303"/>
              </a:rPr>
              <a:t>Useat henkilöt ovat sekä metsästäjiä että urheiluampujia. Näihin henkilöihin sovelletaan useita erilaisia </a:t>
            </a:r>
            <a:r>
              <a:rPr kumimoji="0" lang="fi" sz="1400" b="0"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siirtymäaikoja</a:t>
            </a:r>
            <a:r>
              <a:rPr lang="fi" sz="1400" dirty="0">
                <a:latin typeface="Futura PT Book" panose="020B0502020204020303"/>
              </a:rPr>
              <a:t>, mikä lisää hämmennystä kaikkien muiden lakien/sääntöjen muistamisesta.</a:t>
            </a:r>
          </a:p>
          <a:p>
            <a:pPr marL="342900" indent="-342900">
              <a:buFont typeface="+mj-lt"/>
              <a:buAutoNum type="alphaLcParenR"/>
              <a:defRPr/>
            </a:pPr>
            <a:r>
              <a:rPr lang="fi" sz="1400" dirty="0">
                <a:latin typeface="Futura PT Book" panose="020B0502020204020303"/>
              </a:rPr>
              <a:t>Suomen lainsäädännön mukaan viranomaisilla on ohjausvelvollisuus. Näin ollen, kun eri </a:t>
            </a:r>
            <a:r>
              <a:rPr kumimoji="0" lang="fi" sz="1400" b="0"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siirtymäaikoja</a:t>
            </a:r>
            <a:r>
              <a:rPr lang="fi" sz="1400" dirty="0">
                <a:latin typeface="Futura PT Book" panose="020B0502020204020303"/>
              </a:rPr>
              <a:t> on useita, viranomaisia rasitetaan tiedusteluilla. Tästä syystä </a:t>
            </a:r>
            <a:r>
              <a:rPr lang="fi" sz="1400" dirty="0">
                <a:solidFill>
                  <a:prstClr val="black"/>
                </a:solidFill>
                <a:latin typeface="Futura PT Book" panose="020B0502020204020303"/>
                <a:cs typeface="Arial" panose="020B0604020202020204" pitchFamily="34" charset="0"/>
              </a:rPr>
              <a:t>myös siirtymä</a:t>
            </a:r>
            <a:r>
              <a:rPr kumimoji="0" lang="fi" sz="1400"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ajat</a:t>
            </a:r>
            <a:r>
              <a:rPr lang="fi" sz="1400" dirty="0">
                <a:latin typeface="Futura PT Book" panose="020B0502020204020303"/>
              </a:rPr>
              <a:t> tulisi yhdenmukaistaa.</a:t>
            </a:r>
          </a:p>
          <a:p>
            <a:pPr marL="0" indent="0">
              <a:buNone/>
              <a:defRPr/>
            </a:pPr>
            <a:endParaRPr lang="fi" sz="1400" dirty="0">
              <a:latin typeface="Futura PT Book" panose="020B0502020204020303"/>
            </a:endParaRPr>
          </a:p>
          <a:p>
            <a:pPr marL="573088" lvl="1" indent="-285750">
              <a:lnSpc>
                <a:spcPct val="100000"/>
              </a:lnSpc>
              <a:spcBef>
                <a:spcPts val="0"/>
              </a:spcBef>
              <a:defRPr/>
            </a:pPr>
            <a:r>
              <a:rPr kumimoji="0" lang="fi" sz="2000" b="1"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Siirtymäajat olisi yhdenmukaistettava edellä esitetyllä tavalla 5, 10 ja 15 vuoden pituisiksi.</a:t>
            </a:r>
            <a:endParaRPr lang="en-US" sz="2000" dirty="0">
              <a:latin typeface="Futura PT Book" panose="020B0502020204020303"/>
            </a:endParaRPr>
          </a:p>
          <a:p>
            <a:pPr marL="0" indent="0">
              <a:buNone/>
            </a:pPr>
            <a:endParaRPr lang="fi-FI" dirty="0"/>
          </a:p>
        </p:txBody>
      </p:sp>
      <p:sp>
        <p:nvSpPr>
          <p:cNvPr id="4" name="Dian numeron paikkamerkki 3">
            <a:extLst>
              <a:ext uri="{FF2B5EF4-FFF2-40B4-BE49-F238E27FC236}">
                <a16:creationId xmlns:a16="http://schemas.microsoft.com/office/drawing/2014/main" id="{AE3146C8-E6D9-8B3E-D089-87B5914B29CF}"/>
              </a:ext>
            </a:extLst>
          </p:cNvPr>
          <p:cNvSpPr>
            <a:spLocks noGrp="1"/>
          </p:cNvSpPr>
          <p:nvPr>
            <p:ph type="sldNum" sz="quarter" idx="12"/>
          </p:nvPr>
        </p:nvSpPr>
        <p:spPr/>
        <p:txBody>
          <a:bodyPr/>
          <a:lstStyle/>
          <a:p>
            <a:pPr>
              <a:defRPr/>
            </a:pPr>
            <a:fld id="{C6546796-17B9-407B-86A6-3779DC8C8A43}" type="slidenum">
              <a:rPr lang="en-US" altLang="fi-FI" smtClean="0"/>
              <a:pPr>
                <a:defRPr/>
              </a:pPr>
              <a:t>11</a:t>
            </a:fld>
            <a:endParaRPr lang="en-US" altLang="fi-FI"/>
          </a:p>
        </p:txBody>
      </p:sp>
    </p:spTree>
    <p:extLst>
      <p:ext uri="{BB962C8B-B14F-4D97-AF65-F5344CB8AC3E}">
        <p14:creationId xmlns:p14="http://schemas.microsoft.com/office/powerpoint/2010/main" val="101515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169D-7013-2366-5A5F-DC47EAFF5211}"/>
            </a:ext>
          </a:extLst>
        </p:cNvPr>
        <p:cNvGrpSpPr/>
        <p:nvPr/>
      </p:nvGrpSpPr>
      <p:grpSpPr>
        <a:xfrm>
          <a:off x="0" y="0"/>
          <a:ext cx="0" cy="0"/>
          <a:chOff x="0" y="0"/>
          <a:chExt cx="0" cy="0"/>
        </a:xfrm>
      </p:grpSpPr>
      <p:pic>
        <p:nvPicPr>
          <p:cNvPr id="3" name="Kuva 2">
            <a:extLst>
              <a:ext uri="{FF2B5EF4-FFF2-40B4-BE49-F238E27FC236}">
                <a16:creationId xmlns:a16="http://schemas.microsoft.com/office/drawing/2014/main" id="{5A685689-D9A6-F3B8-5B8F-412472CBF120}"/>
              </a:ext>
            </a:extLst>
          </p:cNvPr>
          <p:cNvPicPr>
            <a:picLocks noChangeAspect="1"/>
          </p:cNvPicPr>
          <p:nvPr/>
        </p:nvPicPr>
        <p:blipFill>
          <a:blip r:embed="rId2"/>
          <a:stretch>
            <a:fillRect/>
          </a:stretch>
        </p:blipFill>
        <p:spPr>
          <a:xfrm>
            <a:off x="525520" y="0"/>
            <a:ext cx="11363955" cy="6169572"/>
          </a:xfrm>
          <a:prstGeom prst="rect">
            <a:avLst/>
          </a:prstGeom>
        </p:spPr>
      </p:pic>
    </p:spTree>
    <p:extLst>
      <p:ext uri="{BB962C8B-B14F-4D97-AF65-F5344CB8AC3E}">
        <p14:creationId xmlns:p14="http://schemas.microsoft.com/office/powerpoint/2010/main" val="320334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F13E447-E5E1-36EE-64DD-19F39B50335D}"/>
              </a:ext>
            </a:extLst>
          </p:cNvPr>
          <p:cNvPicPr>
            <a:picLocks noChangeAspect="1"/>
          </p:cNvPicPr>
          <p:nvPr/>
        </p:nvPicPr>
        <p:blipFill>
          <a:blip r:embed="rId2"/>
          <a:stretch>
            <a:fillRect/>
          </a:stretch>
        </p:blipFill>
        <p:spPr>
          <a:xfrm>
            <a:off x="425669" y="0"/>
            <a:ext cx="11340661" cy="5605383"/>
          </a:xfrm>
          <a:prstGeom prst="rect">
            <a:avLst/>
          </a:prstGeom>
        </p:spPr>
      </p:pic>
    </p:spTree>
    <p:extLst>
      <p:ext uri="{BB962C8B-B14F-4D97-AF65-F5344CB8AC3E}">
        <p14:creationId xmlns:p14="http://schemas.microsoft.com/office/powerpoint/2010/main" val="15242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E2EB4-D0C1-C859-BBFB-203D54AD40CC}"/>
              </a:ext>
            </a:extLst>
          </p:cNvPr>
          <p:cNvSpPr>
            <a:spLocks noGrp="1"/>
          </p:cNvSpPr>
          <p:nvPr>
            <p:ph type="sldNum" sz="quarter" idx="4294967295"/>
          </p:nvPr>
        </p:nvSpPr>
        <p:spPr>
          <a:xfrm>
            <a:off x="11460480" y="123340"/>
            <a:ext cx="592368" cy="365125"/>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2088348-7611-F144-B40F-8D67C3F8203E}" type="slidenum">
              <a:rPr kumimoji="0" lang="fi-FI" sz="933" b="0" i="0" u="none" strike="noStrike" kern="1200" cap="none" spc="0" normalizeH="0" baseline="0" noProof="0" smtClean="0">
                <a:ln>
                  <a:noFill/>
                </a:ln>
                <a:solidFill>
                  <a:srgbClr val="005549"/>
                </a:solidFill>
                <a:effectLst/>
                <a:uLnTx/>
                <a:uFillTx/>
                <a:latin typeface="Century Gothic" panose="020B0502020202020204" pitchFamily="34"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fi-FI" sz="933" b="0" i="0" u="none" strike="noStrike" kern="1200" cap="none" spc="0" normalizeH="0" baseline="0" noProof="0">
              <a:ln>
                <a:noFill/>
              </a:ln>
              <a:solidFill>
                <a:srgbClr val="005549"/>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F193341B-5FC2-6E3C-95CC-4504CAA28BA2}"/>
              </a:ext>
            </a:extLst>
          </p:cNvPr>
          <p:cNvSpPr txBox="1"/>
          <p:nvPr/>
        </p:nvSpPr>
        <p:spPr>
          <a:xfrm>
            <a:off x="3048000" y="2610339"/>
            <a:ext cx="6096000" cy="861774"/>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i-FI" sz="5000" b="0" i="0" u="none" strike="noStrike" kern="1200" cap="none" spc="0" normalizeH="0" baseline="0" noProof="0" dirty="0">
                <a:ln>
                  <a:noFill/>
                </a:ln>
                <a:solidFill>
                  <a:srgbClr val="F5EACF"/>
                </a:solidFill>
                <a:effectLst/>
                <a:uLnTx/>
                <a:uFillTx/>
                <a:latin typeface="Futura PT Bold" panose="020B0902020204020203" pitchFamily="34" charset="0"/>
                <a:ea typeface="+mn-ea"/>
                <a:cs typeface="+mn-cs"/>
              </a:rPr>
              <a:t>Kiitos.</a:t>
            </a:r>
          </a:p>
        </p:txBody>
      </p:sp>
      <p:pic>
        <p:nvPicPr>
          <p:cNvPr id="2" name="Picture 1">
            <a:extLst>
              <a:ext uri="{FF2B5EF4-FFF2-40B4-BE49-F238E27FC236}">
                <a16:creationId xmlns:a16="http://schemas.microsoft.com/office/drawing/2014/main" id="{6E1E6E2C-6014-5125-6A40-502A5C48FED8}"/>
              </a:ext>
            </a:extLst>
          </p:cNvPr>
          <p:cNvPicPr>
            <a:picLocks noChangeAspect="1"/>
          </p:cNvPicPr>
          <p:nvPr/>
        </p:nvPicPr>
        <p:blipFill rotWithShape="1">
          <a:blip r:embed="rId2"/>
          <a:srcRect l="25900"/>
          <a:stretch/>
        </p:blipFill>
        <p:spPr>
          <a:xfrm>
            <a:off x="5186731" y="5937302"/>
            <a:ext cx="1818538" cy="766142"/>
          </a:xfrm>
          <a:prstGeom prst="rect">
            <a:avLst/>
          </a:prstGeom>
        </p:spPr>
      </p:pic>
    </p:spTree>
    <p:extLst>
      <p:ext uri="{BB962C8B-B14F-4D97-AF65-F5344CB8AC3E}">
        <p14:creationId xmlns:p14="http://schemas.microsoft.com/office/powerpoint/2010/main" val="235896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A214-9BCA-1806-50D3-6A7D2970648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E5EE37C-2229-46A8-978F-A4B040922604}"/>
              </a:ext>
            </a:extLst>
          </p:cNvPr>
          <p:cNvSpPr>
            <a:spLocks noGrp="1"/>
          </p:cNvSpPr>
          <p:nvPr>
            <p:ph type="title"/>
          </p:nvPr>
        </p:nvSpPr>
        <p:spPr>
          <a:xfrm>
            <a:off x="363220" y="60007"/>
            <a:ext cx="11465560" cy="1325563"/>
          </a:xfrm>
        </p:spPr>
        <p:txBody>
          <a:bodyPr>
            <a:noAutofit/>
          </a:bodyPr>
          <a:lstStyle/>
          <a:p>
            <a:pPr algn="ctr"/>
            <a:r>
              <a:rPr lang="fi" altLang="en-US" sz="2800" b="1" dirty="0">
                <a:latin typeface="Futura PT Book" panose="020B0502020204020303"/>
              </a:rPr>
              <a:t>Lyijyammusten käyttö – komission ehdotus huhtikuu 2025 </a:t>
            </a:r>
            <a:br>
              <a:rPr lang="en-US" altLang="en-US" sz="2800" b="1" dirty="0">
                <a:latin typeface="Futura PT Book" panose="020B0502020204020303"/>
              </a:rPr>
            </a:br>
            <a:r>
              <a:rPr lang="fi" altLang="en-US" sz="2800" b="1" dirty="0">
                <a:latin typeface="Futura PT Book" panose="020B0502020204020303"/>
              </a:rPr>
              <a:t>Muutosehdotukset, </a:t>
            </a:r>
            <a:br>
              <a:rPr lang="fi" altLang="en-US" sz="2800" b="1" dirty="0">
                <a:latin typeface="Futura PT Book" panose="020B0502020204020303"/>
              </a:rPr>
            </a:br>
            <a:r>
              <a:rPr lang="fi" altLang="en-US" sz="2800" b="1" dirty="0">
                <a:latin typeface="Futura PT Book" panose="020B0502020204020303"/>
              </a:rPr>
              <a:t>lyhyt yhteenveto</a:t>
            </a:r>
            <a:endParaRPr lang="en-US" altLang="en-US" sz="2800" dirty="0">
              <a:latin typeface="Futura PT Book" panose="020B0502020204020303"/>
            </a:endParaRPr>
          </a:p>
        </p:txBody>
      </p:sp>
      <p:sp>
        <p:nvSpPr>
          <p:cNvPr id="3" name="Sisällön paikkamerkki 2">
            <a:extLst>
              <a:ext uri="{FF2B5EF4-FFF2-40B4-BE49-F238E27FC236}">
                <a16:creationId xmlns:a16="http://schemas.microsoft.com/office/drawing/2014/main" id="{39BE43FE-D943-EB2A-949B-9A9AA3FF6B5C}"/>
              </a:ext>
            </a:extLst>
          </p:cNvPr>
          <p:cNvSpPr>
            <a:spLocks noGrp="1"/>
          </p:cNvSpPr>
          <p:nvPr>
            <p:ph idx="1"/>
          </p:nvPr>
        </p:nvSpPr>
        <p:spPr>
          <a:xfrm>
            <a:off x="741680" y="1371600"/>
            <a:ext cx="11268611" cy="4844545"/>
          </a:xfrm>
        </p:spPr>
        <p:txBody>
          <a:bodyPr>
            <a:normAutofit fontScale="92500" lnSpcReduction="20000"/>
          </a:bodyPr>
          <a:lstStyle/>
          <a:p>
            <a:pPr marL="0" lvl="0" indent="0" algn="just">
              <a:buNone/>
            </a:pPr>
            <a:r>
              <a:rPr lang="fi" sz="1500" b="1" dirty="0">
                <a:solidFill>
                  <a:srgbClr val="000000"/>
                </a:solidFill>
                <a:latin typeface="Futura PT Book"/>
                <a:ea typeface="Times New Roman" panose="02020603050405020304" pitchFamily="18" charset="0"/>
                <a:cs typeface="Arial" panose="020B0604020202020204" pitchFamily="34" charset="0"/>
              </a:rPr>
              <a:t>Joitakin yksityiskohtia tulisi vielä muuttaa, jotta ehdotus olisi kohtuullinen, oikeasuhteinen ja turvallinen myös loppukäyttäjille. </a:t>
            </a:r>
            <a:endParaRPr lang="fi-FI" sz="1500" dirty="0">
              <a:latin typeface="Futura PT Book"/>
              <a:ea typeface="Times New Roman" panose="02020603050405020304" pitchFamily="18" charset="0"/>
              <a:cs typeface="Arial" panose="020B0604020202020204" pitchFamily="34" charset="0"/>
            </a:endParaRPr>
          </a:p>
          <a:p>
            <a:pPr marL="501650" indent="-342900" algn="just">
              <a:buFont typeface="+mj-lt"/>
              <a:buAutoNum type="arabicPeriod"/>
            </a:pPr>
            <a:r>
              <a:rPr lang="fi" sz="1500" dirty="0">
                <a:solidFill>
                  <a:srgbClr val="000000"/>
                </a:solidFill>
                <a:latin typeface="Futura PT Book"/>
                <a:ea typeface="Times New Roman" panose="02020603050405020304" pitchFamily="18" charset="0"/>
                <a:cs typeface="Arial" panose="020B0604020202020204" pitchFamily="34" charset="0"/>
              </a:rPr>
              <a:t>Metsästykseen tarkoitettujen lyijyluotien (alle 5,6mm + kaikki reunasytteiset, sis. 22 LR) siirtymäaikaa pidennettiin 5 vuodesta 10 vuoteen </a:t>
            </a:r>
            <a:r>
              <a:rPr lang="fi" sz="1500" u="sng" dirty="0">
                <a:solidFill>
                  <a:srgbClr val="000000"/>
                </a:solidFill>
                <a:latin typeface="Futura PT Book"/>
                <a:ea typeface="Times New Roman" panose="02020603050405020304" pitchFamily="18" charset="0"/>
                <a:cs typeface="Arial" panose="020B0604020202020204" pitchFamily="34" charset="0"/>
              </a:rPr>
              <a:t>ilman review-lauseketta.	</a:t>
            </a:r>
            <a:endParaRPr lang="en-US" sz="1500" dirty="0">
              <a:solidFill>
                <a:srgbClr val="000000"/>
              </a:solidFill>
              <a:latin typeface="Futura PT Book"/>
              <a:ea typeface="Times New Roman" panose="02020603050405020304" pitchFamily="18" charset="0"/>
              <a:cs typeface="Arial" panose="020B0604020202020204" pitchFamily="34" charset="0"/>
            </a:endParaRPr>
          </a:p>
          <a:p>
            <a:pPr marL="960359" lvl="1" indent="-285750" algn="just"/>
            <a:r>
              <a:rPr lang="fi" sz="1500" b="1" dirty="0">
                <a:solidFill>
                  <a:srgbClr val="000000"/>
                </a:solidFill>
                <a:latin typeface="Futura PT Book"/>
                <a:ea typeface="Times New Roman" panose="02020603050405020304" pitchFamily="18" charset="0"/>
                <a:cs typeface="Arial" panose="020B0604020202020204" pitchFamily="34" charset="0"/>
              </a:rPr>
              <a:t>Reunasytytteisten kaliiperien (ainakin 22 LR) osalta poikkeuksen tulisi olla pysyvä.</a:t>
            </a:r>
          </a:p>
          <a:p>
            <a:pPr marL="501650" indent="-342900" algn="just">
              <a:buFont typeface="+mj-lt"/>
              <a:buAutoNum type="arabicPeriod"/>
            </a:pPr>
            <a:r>
              <a:rPr lang="fi" sz="1500" dirty="0">
                <a:solidFill>
                  <a:srgbClr val="000000"/>
                </a:solidFill>
                <a:latin typeface="Futura PT Book"/>
                <a:ea typeface="Times New Roman" panose="02020603050405020304" pitchFamily="18" charset="0"/>
                <a:cs typeface="Arial" panose="020B0604020202020204" pitchFamily="34" charset="0"/>
              </a:rPr>
              <a:t>Käytännössä kaikkien metsästyksessä käytettävien osumasta laajenevien keskisytytteisten patruunoiden ja niissä käytettävien lyijyluotien siirtymäaika on edelleen vain 18 kuukautta.</a:t>
            </a:r>
          </a:p>
          <a:p>
            <a:pPr marL="960359" lvl="1" indent="-285750" algn="just"/>
            <a:r>
              <a:rPr lang="fi" sz="1500" b="1" dirty="0">
                <a:solidFill>
                  <a:srgbClr val="000000"/>
                </a:solidFill>
                <a:latin typeface="Futura PT Book"/>
                <a:ea typeface="Times New Roman" panose="02020603050405020304" pitchFamily="18" charset="0"/>
                <a:cs typeface="Arial" panose="020B0604020202020204" pitchFamily="34" charset="0"/>
              </a:rPr>
              <a:t>Tätä aikaa olisi pidennettävä 5 vuoteen.</a:t>
            </a:r>
          </a:p>
          <a:p>
            <a:pPr marL="501650" indent="-342900" algn="just">
              <a:buFont typeface="+mj-lt"/>
              <a:buAutoNum type="arabicPeriod"/>
            </a:pPr>
            <a:r>
              <a:rPr lang="fi" sz="1500" dirty="0">
                <a:solidFill>
                  <a:srgbClr val="000000"/>
                </a:solidFill>
                <a:latin typeface="Futura PT Book"/>
                <a:ea typeface="Times New Roman" panose="02020603050405020304" pitchFamily="18" charset="0"/>
                <a:cs typeface="Arial" panose="020B0604020202020204" pitchFamily="34" charset="0"/>
              </a:rPr>
              <a:t>Lyijyhauleilla metsästyksen siirtymäaika lyhenee 5 vuodesta 3 vuoteen.</a:t>
            </a:r>
          </a:p>
          <a:p>
            <a:pPr marL="960359" lvl="1" indent="-285750" algn="just"/>
            <a:r>
              <a:rPr lang="fi" sz="1500" b="1" dirty="0">
                <a:solidFill>
                  <a:srgbClr val="000000"/>
                </a:solidFill>
                <a:latin typeface="Futura PT Book"/>
                <a:ea typeface="Times New Roman" panose="02020603050405020304" pitchFamily="18" charset="0"/>
                <a:cs typeface="Arial" panose="020B0604020202020204" pitchFamily="34" charset="0"/>
              </a:rPr>
              <a:t>Tämän pitäisi olla edelleen 5 vuotta.</a:t>
            </a:r>
            <a:endParaRPr lang="fi-FI" sz="1500" b="1" dirty="0">
              <a:latin typeface="Futura PT Book"/>
              <a:ea typeface="Times New Roman" panose="02020603050405020304" pitchFamily="18" charset="0"/>
              <a:cs typeface="Arial" panose="020B0604020202020204" pitchFamily="34" charset="0"/>
            </a:endParaRPr>
          </a:p>
          <a:p>
            <a:pPr marL="501650" indent="-342900" algn="just">
              <a:buFont typeface="+mj-lt"/>
              <a:buAutoNum type="arabicPeriod"/>
            </a:pPr>
            <a:r>
              <a:rPr lang="fi" sz="1500" dirty="0">
                <a:latin typeface="Futura PT Book"/>
                <a:ea typeface="Times New Roman" panose="02020603050405020304" pitchFamily="18" charset="0"/>
                <a:cs typeface="Arial" panose="020B0604020202020204" pitchFamily="34" charset="0"/>
              </a:rPr>
              <a:t>Lyijyhaulien käyttö ampumaradoilla jatkuu 5 vuotta. Sen jälkeen se on erittäin vaikeaa ja tiukasti rajoitettua, mikä johtaa useimpien haulikkoratojen (joilla käytetään lyijyhauleja) sulkemiseen.</a:t>
            </a:r>
          </a:p>
          <a:p>
            <a:pPr marL="960359" lvl="1" indent="-285750" algn="just"/>
            <a:r>
              <a:rPr lang="fi" sz="1500" b="1" dirty="0">
                <a:latin typeface="Futura PT Book"/>
                <a:ea typeface="Times New Roman" panose="02020603050405020304" pitchFamily="18" charset="0"/>
                <a:cs typeface="Arial" panose="020B0604020202020204" pitchFamily="34" charset="0"/>
              </a:rPr>
              <a:t>Ampumaurheilussa käytettävien lyijyhaulien myyntiä ja ampumaradoille myöntämistä koskevat yksityiskohdat sekä tarvittavien riskinhallintatoimenpiteiden määrittely olisi jätettävä jäsenvaltioiden harkintaan. </a:t>
            </a:r>
          </a:p>
          <a:p>
            <a:pPr marL="50165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i-FI" sz="1500" dirty="0">
                <a:solidFill>
                  <a:prstClr val="black"/>
                </a:solidFill>
                <a:latin typeface="Futura PT Book"/>
                <a:ea typeface="Times New Roman" panose="02020603050405020304" pitchFamily="18" charset="0"/>
                <a:cs typeface="Arial" panose="020B0604020202020204" pitchFamily="34" charset="0"/>
              </a:rPr>
              <a:t>Pykälä</a:t>
            </a:r>
            <a:r>
              <a:rPr kumimoji="0" lang="fi-FI" sz="1500" b="0" i="0" u="none" strike="noStrike" kern="1200" cap="none" spc="0" normalizeH="0" baseline="0" noProof="0" dirty="0">
                <a:ln>
                  <a:noFill/>
                </a:ln>
                <a:solidFill>
                  <a:prstClr val="black"/>
                </a:solidFill>
                <a:effectLst/>
                <a:uLnTx/>
                <a:uFillTx/>
                <a:latin typeface="Futura PT Book"/>
                <a:ea typeface="Times New Roman" panose="02020603050405020304" pitchFamily="18" charset="0"/>
                <a:cs typeface="Arial" panose="020B0604020202020204" pitchFamily="34" charset="0"/>
              </a:rPr>
              <a:t> 27 olisi laajennettava koskemaan myös lyijyhaulien ja lyijytäyteisten ampumista ampumaradoilla vaakatasossa vasten taustavallia.</a:t>
            </a:r>
          </a:p>
          <a:p>
            <a:pPr marL="960359" lvl="1" indent="-285750" algn="just"/>
            <a:r>
              <a:rPr lang="fi" sz="1500" b="1" dirty="0">
                <a:solidFill>
                  <a:srgbClr val="000000"/>
                </a:solidFill>
                <a:latin typeface="Futura PT Book"/>
                <a:ea typeface="Times New Roman" panose="02020603050405020304" pitchFamily="18" charset="0"/>
                <a:cs typeface="Arial" panose="020B0604020202020204" pitchFamily="34" charset="0"/>
              </a:rPr>
              <a:t>Lyijyhaulien ja lyijytäyteisten a</a:t>
            </a:r>
            <a:r>
              <a:rPr kumimoji="0" lang="fi" sz="1500" b="1" i="0" u="none" strike="noStrike" kern="1200" cap="none" spc="0" normalizeH="0" baseline="0" noProof="0" dirty="0">
                <a:ln>
                  <a:noFill/>
                </a:ln>
                <a:solidFill>
                  <a:srgbClr val="000000"/>
                </a:solidFill>
                <a:effectLst/>
                <a:uLnTx/>
                <a:uFillTx/>
                <a:latin typeface="Futura PT Book"/>
                <a:ea typeface="Times New Roman" panose="02020603050405020304" pitchFamily="18" charset="0"/>
                <a:cs typeface="Arial" panose="020B0604020202020204" pitchFamily="34" charset="0"/>
              </a:rPr>
              <a:t>mpuminen vaakatasossa ampumaradan taustavallia vasten tulee sallia.</a:t>
            </a:r>
            <a:endParaRPr lang="fi-FI" sz="1500" b="1" dirty="0">
              <a:latin typeface="Futura PT Book"/>
              <a:ea typeface="Times New Roman" panose="02020603050405020304" pitchFamily="18" charset="0"/>
              <a:cs typeface="Arial" panose="020B0604020202020204" pitchFamily="34" charset="0"/>
            </a:endParaRPr>
          </a:p>
          <a:p>
            <a:pPr marL="501650" indent="-342900" algn="just">
              <a:buFont typeface="+mj-lt"/>
              <a:buAutoNum type="arabicPeriod"/>
            </a:pPr>
            <a:r>
              <a:rPr lang="fi" sz="1500" dirty="0">
                <a:solidFill>
                  <a:srgbClr val="000000"/>
                </a:solidFill>
                <a:latin typeface="Futura PT Book"/>
                <a:ea typeface="Times New Roman" panose="02020603050405020304" pitchFamily="18" charset="0"/>
                <a:cs typeface="Arial" panose="020B0604020202020204" pitchFamily="34" charset="0"/>
              </a:rPr>
              <a:t>Pykälä 34 olisi laajennettava koskemaan myös muita kuin kulttuuritapahtumia, kuten satunnaisia urheilutapahtumia (esim. ampumahiihto), messuja tai kiväärin kohdistamista, jos lyijyluodit kerätään talteen.</a:t>
            </a:r>
          </a:p>
          <a:p>
            <a:pPr marL="960359" lvl="1" indent="-285750" algn="just">
              <a:lnSpc>
                <a:spcPct val="100000"/>
              </a:lnSpc>
              <a:spcBef>
                <a:spcPts val="0"/>
              </a:spcBef>
              <a:defRPr/>
            </a:pPr>
            <a:r>
              <a:rPr kumimoji="0" lang="fi" sz="1500" b="1" i="0" u="none" strike="noStrike" kern="1200" cap="none" spc="0" normalizeH="0" baseline="0" noProof="0" dirty="0">
                <a:ln>
                  <a:noFill/>
                </a:ln>
                <a:solidFill>
                  <a:srgbClr val="000000"/>
                </a:solidFill>
                <a:effectLst/>
                <a:uLnTx/>
                <a:uFillTx/>
                <a:latin typeface="Futura PT Book"/>
                <a:ea typeface="Times New Roman" panose="02020603050405020304" pitchFamily="18" charset="0"/>
                <a:cs typeface="Arial" panose="020B0604020202020204" pitchFamily="34" charset="0"/>
              </a:rPr>
              <a:t>Ampuminen ulkona luo</a:t>
            </a:r>
            <a:r>
              <a:rPr lang="fi" sz="1500" b="1" dirty="0">
                <a:solidFill>
                  <a:srgbClr val="000000"/>
                </a:solidFill>
                <a:latin typeface="Futura PT Book"/>
                <a:ea typeface="Times New Roman" panose="02020603050405020304" pitchFamily="18" charset="0"/>
                <a:cs typeface="Arial" panose="020B0604020202020204" pitchFamily="34" charset="0"/>
              </a:rPr>
              <a:t>ti</a:t>
            </a:r>
            <a:r>
              <a:rPr kumimoji="0" lang="fi" sz="1500" b="1" i="0" u="none" strike="noStrike" kern="1200" cap="none" spc="0" normalizeH="0" baseline="0" noProof="0" dirty="0">
                <a:ln>
                  <a:noFill/>
                </a:ln>
                <a:solidFill>
                  <a:srgbClr val="000000"/>
                </a:solidFill>
                <a:effectLst/>
                <a:uLnTx/>
                <a:uFillTx/>
                <a:latin typeface="Futura PT Book"/>
                <a:ea typeface="Times New Roman" panose="02020603050405020304" pitchFamily="18" charset="0"/>
                <a:cs typeface="Arial" panose="020B0604020202020204" pitchFamily="34" charset="0"/>
              </a:rPr>
              <a:t>loukkuun, joka kerää 100 % lyijystä, tulee sallia.</a:t>
            </a:r>
          </a:p>
          <a:p>
            <a:pPr marL="501650" indent="-342900" algn="just">
              <a:buFont typeface="+mj-lt"/>
              <a:buAutoNum type="arabicPeriod"/>
            </a:pPr>
            <a:r>
              <a:rPr lang="fi" sz="1500" dirty="0">
                <a:solidFill>
                  <a:srgbClr val="000000"/>
                </a:solidFill>
                <a:latin typeface="Futura PT Book"/>
                <a:ea typeface="Times New Roman" panose="02020603050405020304" pitchFamily="18" charset="0"/>
                <a:cs typeface="Arial" panose="020B0604020202020204" pitchFamily="34" charset="0"/>
              </a:rPr>
              <a:t>Uusia vaatimuksia ehdotetaan pakkausten merkitsemiselle 18 kuukauden siirtymäajalla. Pitkä varoitusteksti kaikilla EU:n kielillä.</a:t>
            </a:r>
          </a:p>
          <a:p>
            <a:pPr marL="960359" lvl="1" indent="-285750" algn="just"/>
            <a:r>
              <a:rPr lang="fi" sz="1500" b="1" dirty="0">
                <a:solidFill>
                  <a:srgbClr val="000000"/>
                </a:solidFill>
                <a:latin typeface="Futura PT Book"/>
                <a:ea typeface="Times New Roman" panose="02020603050405020304" pitchFamily="18" charset="0"/>
                <a:cs typeface="Arial" panose="020B0604020202020204" pitchFamily="34" charset="0"/>
              </a:rPr>
              <a:t>Varoitusteksti tulee poistaa tai muuttaa symboliksi, esimerkiksi "Pb" punaisen kolmion sisällä.</a:t>
            </a:r>
          </a:p>
        </p:txBody>
      </p:sp>
      <p:sp>
        <p:nvSpPr>
          <p:cNvPr id="4" name="Dian numeron paikkamerkki 3">
            <a:extLst>
              <a:ext uri="{FF2B5EF4-FFF2-40B4-BE49-F238E27FC236}">
                <a16:creationId xmlns:a16="http://schemas.microsoft.com/office/drawing/2014/main" id="{660C8E26-65DD-54FB-2B93-CFA437ADA40B}"/>
              </a:ext>
            </a:extLst>
          </p:cNvPr>
          <p:cNvSpPr>
            <a:spLocks noGrp="1"/>
          </p:cNvSpPr>
          <p:nvPr>
            <p:ph type="sldNum" sz="quarter" idx="12"/>
          </p:nvPr>
        </p:nvSpPr>
        <p:spPr/>
        <p:txBody>
          <a:bodyPr/>
          <a:lstStyle/>
          <a:p>
            <a:fld id="{1D4C7567-02E7-2647-B43A-F29534CB7FA8}" type="slidenum">
              <a:rPr lang="fi-FI" smtClean="0"/>
              <a:t>2</a:t>
            </a:fld>
            <a:endParaRPr lang="fi-FI"/>
          </a:p>
        </p:txBody>
      </p:sp>
    </p:spTree>
    <p:extLst>
      <p:ext uri="{BB962C8B-B14F-4D97-AF65-F5344CB8AC3E}">
        <p14:creationId xmlns:p14="http://schemas.microsoft.com/office/powerpoint/2010/main" val="317663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C192E6B-6F7F-459C-A508-708E1AFD52A6}"/>
              </a:ext>
            </a:extLst>
          </p:cNvPr>
          <p:cNvSpPr>
            <a:spLocks noGrp="1"/>
          </p:cNvSpPr>
          <p:nvPr>
            <p:ph type="title"/>
          </p:nvPr>
        </p:nvSpPr>
        <p:spPr>
          <a:xfrm>
            <a:off x="838200" y="178760"/>
            <a:ext cx="10515600" cy="1325563"/>
          </a:xfrm>
        </p:spPr>
        <p:txBody>
          <a:bodyPr>
            <a:normAutofit fontScale="90000"/>
          </a:bodyPr>
          <a:lstStyle/>
          <a:p>
            <a:pPr algn="ctr"/>
            <a:r>
              <a:rPr lang="fi" altLang="en-US" sz="3100" b="1" dirty="0">
                <a:latin typeface="Futura PT Book" panose="020B0502020204020303"/>
              </a:rPr>
              <a:t>Lyijyammusten käyttö – komission ehdotus huhtikuu 2025 </a:t>
            </a:r>
            <a:br>
              <a:rPr lang="en-US" altLang="en-US" sz="3100" b="1" dirty="0">
                <a:latin typeface="Futura PT Book" panose="020B0502020204020303"/>
              </a:rPr>
            </a:br>
            <a:r>
              <a:rPr lang="fi" altLang="en-US" sz="3100" b="1" dirty="0">
                <a:latin typeface="Futura PT Book" panose="020B0502020204020303"/>
              </a:rPr>
              <a:t>Muutosehdotukset, </a:t>
            </a:r>
            <a:br>
              <a:rPr lang="fi" altLang="en-US" sz="3100" b="1" dirty="0">
                <a:latin typeface="Futura PT Book" panose="020B0502020204020303"/>
              </a:rPr>
            </a:br>
            <a:r>
              <a:rPr lang="fi" altLang="en-US" sz="3100" b="1" dirty="0">
                <a:latin typeface="Futura PT Book" panose="020B0502020204020303"/>
              </a:rPr>
              <a:t>reunasytytteiset-luodit</a:t>
            </a:r>
            <a:br>
              <a:rPr lang="fi" altLang="en-US" sz="4400" b="1" dirty="0">
                <a:latin typeface="+mn-lt"/>
              </a:rPr>
            </a:br>
            <a:endParaRPr lang="fi-FI" dirty="0"/>
          </a:p>
        </p:txBody>
      </p:sp>
      <p:sp>
        <p:nvSpPr>
          <p:cNvPr id="6" name="Sisällön paikkamerkki 5">
            <a:extLst>
              <a:ext uri="{FF2B5EF4-FFF2-40B4-BE49-F238E27FC236}">
                <a16:creationId xmlns:a16="http://schemas.microsoft.com/office/drawing/2014/main" id="{D075CE44-3EAC-D689-4CB1-E82BD7E17818}"/>
              </a:ext>
            </a:extLst>
          </p:cNvPr>
          <p:cNvSpPr>
            <a:spLocks noGrp="1"/>
          </p:cNvSpPr>
          <p:nvPr>
            <p:ph idx="1"/>
          </p:nvPr>
        </p:nvSpPr>
        <p:spPr>
          <a:xfrm>
            <a:off x="838200" y="1295987"/>
            <a:ext cx="10515600" cy="4351338"/>
          </a:xfrm>
        </p:spPr>
        <p:txBody>
          <a:bodyPr>
            <a:normAutofit lnSpcReduction="10000"/>
          </a:bodyPr>
          <a:lstStyle/>
          <a:p>
            <a:pPr marL="0" indent="0">
              <a:buNone/>
              <a:defRPr/>
            </a:pPr>
            <a:r>
              <a:rPr lang="fi" sz="1300" b="1" dirty="0">
                <a:latin typeface="Futura PT Book" panose="020B0502020204020303"/>
              </a:rPr>
              <a:t>Lyijyn käytön kielto luodeissa metsästyksessä, pienissä kaliipereissa ja </a:t>
            </a:r>
            <a:r>
              <a:rPr lang="fi" sz="1300" b="1" u="sng" dirty="0">
                <a:latin typeface="Futura PT Book" panose="020B0502020204020303"/>
              </a:rPr>
              <a:t>reunasytytteisissä</a:t>
            </a:r>
          </a:p>
          <a:p>
            <a:pPr marL="357188" lvl="1" indent="-342900">
              <a:buFont typeface="+mj-lt"/>
              <a:buAutoNum type="alphaLcParenR"/>
              <a:defRPr/>
            </a:pPr>
            <a:r>
              <a:rPr lang="fi" sz="1300" dirty="0">
                <a:latin typeface="Futura PT Book" panose="020B0502020204020303"/>
              </a:rPr>
              <a:t>Reunasytteiset-patruunat, erityisesti 22 LR, ovat erittäin herkkiä  suhteessa tarkkuuteen ja hintaan. Se on myös turvallisin kaliiperi metsästykseen kaupunkialueilla tai niiden läheisyyteen, koska sillä on lyhyt takavaara-alue alhaisen nopeuden ja kevyen luodin vuoksi. Se on myös erittäin hiljainen, mikä tekee siitä toimivan asuttujen alueiden läheisyydessä. </a:t>
            </a:r>
          </a:p>
          <a:p>
            <a:pPr marL="357188" lvl="1" indent="-342900">
              <a:buFont typeface="+mj-lt"/>
              <a:buAutoNum type="alphaLcParenR"/>
              <a:defRPr/>
            </a:pPr>
            <a:r>
              <a:rPr lang="fi" sz="1300" dirty="0">
                <a:latin typeface="Futura PT Book" panose="020B0502020204020303"/>
              </a:rPr>
              <a:t>Lyijyä päätyy ympäristöön metsästyksessä Suomessa &gt; lyijyhaulit  n. 100 000 kg (ennen kosteikkorajoitusta), keskisytteisiä lyijyluoteja noin 3 000 kg ja reunasytteisiä lyijyluoteja noin 800 kg, joten maaperän saastumisriski reunasytteisillä-lyijyluodeilla on vähäinen. Muualla Euroopassa metsästyksessä käytettyjen luotien ja haulien suhde on vieläkin suurempi (luodit </a:t>
            </a:r>
            <a:r>
              <a:rPr lang="fi-FI" sz="1300" b="0" i="0" dirty="0">
                <a:solidFill>
                  <a:srgbClr val="202122"/>
                </a:solidFill>
                <a:effectLst/>
                <a:latin typeface="Futura PT Book" panose="020B0502020204020303"/>
              </a:rPr>
              <a:t>~</a:t>
            </a:r>
            <a:r>
              <a:rPr lang="fi" sz="1300" dirty="0">
                <a:latin typeface="Futura PT Book" panose="020B0502020204020303"/>
              </a:rPr>
              <a:t>1 % ja haulit </a:t>
            </a:r>
            <a:r>
              <a:rPr lang="fi-FI" sz="1300" b="0" i="0" dirty="0">
                <a:solidFill>
                  <a:srgbClr val="202122"/>
                </a:solidFill>
                <a:effectLst/>
                <a:latin typeface="Futura PT Book" panose="020B0502020204020303"/>
              </a:rPr>
              <a:t>~</a:t>
            </a:r>
            <a:r>
              <a:rPr lang="fi" sz="1300" dirty="0">
                <a:latin typeface="Futura PT Book" panose="020B0502020204020303"/>
              </a:rPr>
              <a:t>99 %).</a:t>
            </a:r>
          </a:p>
          <a:p>
            <a:pPr marL="357188" lvl="1" indent="-342900">
              <a:buFont typeface="+mj-lt"/>
              <a:buAutoNum type="alphaLcParenR"/>
              <a:defRPr/>
            </a:pPr>
            <a:r>
              <a:rPr lang="fi" sz="1300" dirty="0">
                <a:latin typeface="Futura PT Book" panose="020B0502020204020303"/>
              </a:rPr>
              <a:t>Pienriistan ja haittaeläinten metsästyksessä, jossa käytetään reunasytteisiä lyijyluoteja, pieninopeuksinen lyijyluoti kulkee riistan läpi pirstoutumatta eikä jätä lyijykontaminaatiota riistan lihaan (ei vaaraa metsästäjän perheelle, ei petoeläinten tai raadonsyöjien toissijaisen myrkytyksen riskiä). Tätä tutkittiin </a:t>
            </a:r>
            <a:r>
              <a:rPr lang="fi" sz="1300" dirty="0">
                <a:solidFill>
                  <a:srgbClr val="0070C0"/>
                </a:solidFill>
                <a:latin typeface="Futura PT Book" panose="020B0502020204020303"/>
                <a:hlinkClick r:id="rId2" action="ppaction://hlinkfile">
                  <a:extLst>
                    <a:ext uri="{A12FA001-AC4F-418D-AE19-62706E023703}">
                      <ahyp:hlinkClr xmlns:ahyp="http://schemas.microsoft.com/office/drawing/2018/hyperlinkcolor" val="tx"/>
                    </a:ext>
                  </a:extLst>
                </a:hlinkClick>
              </a:rPr>
              <a:t>kenttätestissä</a:t>
            </a:r>
            <a:r>
              <a:rPr lang="fi" sz="1300" dirty="0">
                <a:latin typeface="Futura PT Book" panose="020B0502020204020303"/>
                <a:hlinkClick r:id="rId2" action="ppaction://hlinkfile">
                  <a:extLst>
                    <a:ext uri="{A12FA001-AC4F-418D-AE19-62706E023703}">
                      <ahyp:hlinkClr xmlns:ahyp="http://schemas.microsoft.com/office/drawing/2018/hyperlinkcolor" val="tx"/>
                    </a:ext>
                  </a:extLst>
                </a:hlinkClick>
              </a:rPr>
              <a:t> </a:t>
            </a:r>
            <a:r>
              <a:rPr lang="fi" sz="1300" dirty="0">
                <a:latin typeface="Futura PT Book" panose="020B0502020204020303"/>
              </a:rPr>
              <a:t>(Ref.).</a:t>
            </a:r>
          </a:p>
          <a:p>
            <a:pPr marL="357188" lvl="1" indent="-342900">
              <a:buFont typeface="+mj-lt"/>
              <a:buAutoNum type="alphaLcParenR"/>
              <a:defRPr/>
            </a:pPr>
            <a:r>
              <a:rPr lang="fi" sz="1300" dirty="0">
                <a:latin typeface="Futura PT Book" panose="020B0502020204020303"/>
              </a:rPr>
              <a:t>Toisin kuin halkaisijaltaan 3-4 mm:n lyijyhaulit, 22 LR luodit (5,7 x 12,2 mm) eivät ole sen kokoisia, että linnut todennäköisesti syövät niitä jauhinkiviksi kivipiiraan/lihasmahaan tai luulevat niitä siemeniksi ja syövät niitä ravinnoksi.</a:t>
            </a:r>
          </a:p>
          <a:p>
            <a:pPr marL="357188" lvl="1" indent="-342900">
              <a:buFont typeface="+mj-lt"/>
              <a:buAutoNum type="alphaLcParenR"/>
              <a:defRPr/>
            </a:pPr>
            <a:r>
              <a:rPr lang="fi" sz="1300" dirty="0">
                <a:latin typeface="Futura PT Book" panose="020B0502020204020303"/>
              </a:rPr>
              <a:t>Patruunateollisuus on jo vuosia yrittänyt kehittää lyijytöntä .22 LR patruunaa. Markkinoille on tullut useita eri kokeiluja, mutta ne ovat olleet tarkkudeltaan ja toimivuudeltaan heikkoja </a:t>
            </a:r>
            <a:r>
              <a:rPr lang="fi-FI" sz="1400" dirty="0">
                <a:solidFill>
                  <a:srgbClr val="000000"/>
                </a:solidFill>
                <a:effectLst/>
                <a:latin typeface="Futura PT Book" panose="020B0502020204020303"/>
                <a:ea typeface="Calibri" panose="020F0502020204030204" pitchFamily="34" charset="0"/>
              </a:rPr>
              <a:t>(kts. non-</a:t>
            </a:r>
            <a:r>
              <a:rPr lang="fi-FI" sz="1400" dirty="0" err="1">
                <a:solidFill>
                  <a:srgbClr val="000000"/>
                </a:solidFill>
                <a:effectLst/>
                <a:latin typeface="Futura PT Book" panose="020B0502020204020303"/>
                <a:ea typeface="Calibri" panose="020F0502020204030204" pitchFamily="34" charset="0"/>
              </a:rPr>
              <a:t>lead</a:t>
            </a:r>
            <a:r>
              <a:rPr lang="fi-FI" sz="1400" dirty="0">
                <a:solidFill>
                  <a:srgbClr val="000000"/>
                </a:solidFill>
                <a:effectLst/>
                <a:latin typeface="Futura PT Book" panose="020B0502020204020303"/>
                <a:ea typeface="Calibri" panose="020F0502020204030204" pitchFamily="34" charset="0"/>
              </a:rPr>
              <a:t> luotitesti </a:t>
            </a:r>
            <a:r>
              <a:rPr lang="fi-FI" sz="1400" u="sng" dirty="0">
                <a:solidFill>
                  <a:srgbClr val="000000"/>
                </a:solidFill>
                <a:effectLst/>
                <a:latin typeface="Futura PT Book" panose="020B0502020204020303"/>
                <a:ea typeface="Calibri" panose="020F0502020204030204" pitchFamily="34" charset="0"/>
                <a:hlinkClick r:id="rId3"/>
              </a:rPr>
              <a:t>tästä</a:t>
            </a:r>
            <a:r>
              <a:rPr lang="fi-FI" sz="1400" dirty="0">
                <a:solidFill>
                  <a:srgbClr val="000000"/>
                </a:solidFill>
                <a:effectLst/>
                <a:latin typeface="Futura PT Book" panose="020B0502020204020303"/>
                <a:ea typeface="Calibri" panose="020F0502020204030204" pitchFamily="34" charset="0"/>
              </a:rPr>
              <a:t>). </a:t>
            </a:r>
            <a:r>
              <a:rPr lang="fi" sz="1300" dirty="0">
                <a:latin typeface="Futura PT Book" panose="020B0502020204020303"/>
              </a:rPr>
              <a:t>22LR-kaliiperin luodin perä laajenee teknisten yksityiskohtien takia ja on hyvin epätodennäköistä, että teollisuus pystyy kehittämään tarkan reunasytteisen luodin kohtuulliseen hintaan. Luodin peräosan (ennen ampumista) halkaisija on pienempi kuin piipun, koska se menee hylsyn sisään ja sen on laajennuttava piipun halkaisijan kokoiseksi laukaisun jälkeen. Pehmeä ja helposti muokkautuva lyijy on ainoa järkevä materiaali, jolla se onnistuu ilman, että takaisinjousto pilaa luodin tarkkuuden.</a:t>
            </a:r>
            <a:endParaRPr lang="en-US" sz="1300" dirty="0">
              <a:latin typeface="Futura PT Book" panose="020B0502020204020303"/>
            </a:endParaRPr>
          </a:p>
          <a:p>
            <a:pPr marL="357188" lvl="1" indent="-342900">
              <a:defRPr/>
            </a:pPr>
            <a:r>
              <a:rPr lang="fi" sz="2000" b="1" dirty="0">
                <a:latin typeface="Futura PT Book" panose="020B0502020204020303"/>
              </a:rPr>
              <a:t>Reunasytytyspatruunoille olisi sovellettava pysyvää poikkeusta                            (10 vuoden sijaan ilman uudelleentarkastelua).</a:t>
            </a:r>
          </a:p>
          <a:p>
            <a:endParaRPr lang="fi-FI" dirty="0"/>
          </a:p>
        </p:txBody>
      </p:sp>
      <p:sp>
        <p:nvSpPr>
          <p:cNvPr id="4" name="Dian numeron paikkamerkki 3">
            <a:extLst>
              <a:ext uri="{FF2B5EF4-FFF2-40B4-BE49-F238E27FC236}">
                <a16:creationId xmlns:a16="http://schemas.microsoft.com/office/drawing/2014/main" id="{BE31A49B-A850-40CB-E534-E12326D8E302}"/>
              </a:ext>
            </a:extLst>
          </p:cNvPr>
          <p:cNvSpPr>
            <a:spLocks noGrp="1"/>
          </p:cNvSpPr>
          <p:nvPr>
            <p:ph type="sldNum" sz="quarter" idx="12"/>
          </p:nvPr>
        </p:nvSpPr>
        <p:spPr/>
        <p:txBody>
          <a:bodyPr/>
          <a:lstStyle/>
          <a:p>
            <a:pPr>
              <a:defRPr/>
            </a:pPr>
            <a:fld id="{C6546796-17B9-407B-86A6-3779DC8C8A43}" type="slidenum">
              <a:rPr lang="en-US" altLang="fi-FI" smtClean="0"/>
              <a:pPr>
                <a:defRPr/>
              </a:pPr>
              <a:t>3</a:t>
            </a:fld>
            <a:endParaRPr lang="en-US" altLang="fi-FI"/>
          </a:p>
        </p:txBody>
      </p:sp>
      <p:pic>
        <p:nvPicPr>
          <p:cNvPr id="8" name="Kuva 7">
            <a:extLst>
              <a:ext uri="{FF2B5EF4-FFF2-40B4-BE49-F238E27FC236}">
                <a16:creationId xmlns:a16="http://schemas.microsoft.com/office/drawing/2014/main" id="{93A33095-5512-20E9-383F-7B83F5CD8236}"/>
              </a:ext>
            </a:extLst>
          </p:cNvPr>
          <p:cNvPicPr>
            <a:picLocks noChangeAspect="1"/>
          </p:cNvPicPr>
          <p:nvPr/>
        </p:nvPicPr>
        <p:blipFill>
          <a:blip r:embed="rId4"/>
          <a:stretch>
            <a:fillRect/>
          </a:stretch>
        </p:blipFill>
        <p:spPr>
          <a:xfrm>
            <a:off x="8424965" y="5010529"/>
            <a:ext cx="2509334" cy="1590823"/>
          </a:xfrm>
          <a:prstGeom prst="rect">
            <a:avLst/>
          </a:prstGeom>
        </p:spPr>
      </p:pic>
      <p:sp>
        <p:nvSpPr>
          <p:cNvPr id="7" name="TextBox 5">
            <a:extLst>
              <a:ext uri="{FF2B5EF4-FFF2-40B4-BE49-F238E27FC236}">
                <a16:creationId xmlns:a16="http://schemas.microsoft.com/office/drawing/2014/main" id="{71B69FD5-985A-E43D-CAB0-6D792B9F8956}"/>
              </a:ext>
            </a:extLst>
          </p:cNvPr>
          <p:cNvSpPr txBox="1">
            <a:spLocks noChangeArrowheads="1"/>
          </p:cNvSpPr>
          <p:nvPr/>
        </p:nvSpPr>
        <p:spPr bwMode="auto">
          <a:xfrm>
            <a:off x="2210715" y="5438988"/>
            <a:ext cx="6008911" cy="10156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1200" dirty="0">
                <a:latin typeface="Futura PT Book" panose="020B0502020204020303"/>
              </a:rPr>
              <a:t>Reunasytytteisen patruunan luodin on muotouduttava (RF-ammusten alhaisen paineen vuoksi) läpimitaltaan suuremmaksi luodin perästä, joka sulkee kaasut ja muodostaa yhtenäisen symmetrisen luodin - mikä on tärkeää tarkkuuden kannalta. Ainoastaan pehmeä lyijy on sopiva materiaali tähän ilman, että luoti palautuu osittain alkuperäistä pienempään halkaisijaan.</a:t>
            </a:r>
            <a:endParaRPr lang="fi" altLang="fi-FI" sz="1200" dirty="0">
              <a:latin typeface="Futura PT Book" panose="020B0502020204020303"/>
            </a:endParaRPr>
          </a:p>
        </p:txBody>
      </p:sp>
    </p:spTree>
    <p:extLst>
      <p:ext uri="{BB962C8B-B14F-4D97-AF65-F5344CB8AC3E}">
        <p14:creationId xmlns:p14="http://schemas.microsoft.com/office/powerpoint/2010/main" val="223472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9ECE5B4-85A6-1000-96FF-B589258C431F}"/>
              </a:ext>
            </a:extLst>
          </p:cNvPr>
          <p:cNvSpPr>
            <a:spLocks noGrp="1"/>
          </p:cNvSpPr>
          <p:nvPr>
            <p:ph type="title"/>
          </p:nvPr>
        </p:nvSpPr>
        <p:spPr>
          <a:xfrm>
            <a:off x="767080" y="509904"/>
            <a:ext cx="10515600" cy="1325563"/>
          </a:xfrm>
        </p:spPr>
        <p:txBody>
          <a:bodyPr>
            <a:normAutofit fontScale="90000"/>
          </a:bodyPr>
          <a:lstStyle/>
          <a:p>
            <a:pPr algn="ctr"/>
            <a:r>
              <a:rPr lang="fi" altLang="en-US" sz="3100" b="1" dirty="0">
                <a:latin typeface="Futura PT Book" panose="020B0502020204020303"/>
              </a:rPr>
              <a:t>Lyijyammusten käyttö– komission ehdotus huhtikuu 2025 </a:t>
            </a:r>
            <a:br>
              <a:rPr lang="en-US" altLang="en-US" sz="3100" b="1" dirty="0">
                <a:latin typeface="Futura PT Book" panose="020B0502020204020303"/>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a:t>
            </a:r>
            <a:r>
              <a:rPr lang="fi" altLang="en-US" sz="3100" b="1" dirty="0">
                <a:latin typeface="Futura PT Book" panose="020B0502020204020303"/>
              </a:rPr>
              <a:t>, </a:t>
            </a:r>
            <a:br>
              <a:rPr lang="fi" altLang="en-US" sz="3100" b="1" dirty="0">
                <a:latin typeface="Futura PT Book" panose="020B0502020204020303"/>
              </a:rPr>
            </a:br>
            <a:r>
              <a:rPr lang="fi" altLang="en-US" sz="3100" b="1" dirty="0">
                <a:latin typeface="Futura PT Book" panose="020B0502020204020303"/>
              </a:rPr>
              <a:t>suurikaliiperisten luotien siirtymäaika</a:t>
            </a:r>
            <a:br>
              <a:rPr lang="en-US" altLang="en-US" sz="4400" dirty="0">
                <a:latin typeface="+mn-lt"/>
              </a:rPr>
            </a:br>
            <a:endParaRPr lang="fi-FI" dirty="0"/>
          </a:p>
        </p:txBody>
      </p:sp>
      <p:sp>
        <p:nvSpPr>
          <p:cNvPr id="6" name="Sisällön paikkamerkki 5">
            <a:extLst>
              <a:ext uri="{FF2B5EF4-FFF2-40B4-BE49-F238E27FC236}">
                <a16:creationId xmlns:a16="http://schemas.microsoft.com/office/drawing/2014/main" id="{6FD55E96-BBEA-49FE-008F-AE03934A528C}"/>
              </a:ext>
            </a:extLst>
          </p:cNvPr>
          <p:cNvSpPr>
            <a:spLocks noGrp="1"/>
          </p:cNvSpPr>
          <p:nvPr>
            <p:ph idx="1"/>
          </p:nvPr>
        </p:nvSpPr>
        <p:spPr/>
        <p:txBody>
          <a:bodyPr/>
          <a:lstStyle/>
          <a:p>
            <a:pPr marL="0" indent="0">
              <a:buNone/>
              <a:defRPr/>
            </a:pPr>
            <a:r>
              <a:rPr lang="fi" sz="1400" b="1" dirty="0">
                <a:latin typeface="Futura PT Book" panose="020B0502020204020303"/>
              </a:rPr>
              <a:t>Kielto</a:t>
            </a:r>
            <a:endParaRPr lang="en-US" sz="1400" b="1" u="sng" dirty="0">
              <a:latin typeface="Futura PT Book" panose="020B0502020204020303"/>
            </a:endParaRPr>
          </a:p>
          <a:p>
            <a:pPr marL="630238" lvl="1" indent="-342900">
              <a:buFont typeface="+mj-lt"/>
              <a:buAutoNum type="alphaLcParenR"/>
              <a:defRPr/>
            </a:pPr>
            <a:r>
              <a:rPr lang="fi" sz="1400" dirty="0">
                <a:latin typeface="Futura PT Book" panose="020B0502020204020303"/>
              </a:rPr>
              <a:t>Pohjoismaiden melko pienillä markkinoilla noin 50 % hirvistä ja peuroista ammutaan jo lyijyttömillä luodeilla (</a:t>
            </a:r>
            <a:r>
              <a:rPr lang="fi-FI" sz="1400" u="sng" dirty="0">
                <a:solidFill>
                  <a:srgbClr val="0563C1"/>
                </a:solidFill>
                <a:effectLst/>
                <a:latin typeface="Futura PT Book" panose="020B0502020204020303"/>
                <a:ea typeface="Calibri" panose="020F0502020204030204" pitchFamily="34" charset="0"/>
                <a:hlinkClick r:id="rId2"/>
              </a:rPr>
              <a:t>Pellikka et al. 2022</a:t>
            </a:r>
            <a:r>
              <a:rPr lang="fi" sz="1400" dirty="0">
                <a:latin typeface="Futura PT Book" panose="020B0502020204020303"/>
              </a:rPr>
              <a:t>), mutta Keski-, Etelä- ja Itä-Euroopan suurilla markkinoilla paljon pienempi prosenttiosuus riistasta ammutaan lyijyttömillä luodeilla. Euroopan mittakaavassa on siis hyvin epätodennäköistä, että teollisuus pystyisi vastaamaan lyijyttömän metsästysluotien valtavaan kasvuun vain 18 kuukauden siirtymäaikana. Tämä johtaisi ammusten puutteeseen ja merkittävään hinnannousuun – molemmat seikat johtaisivat lyijyluotien laittomaan käyttöön metsästyksessä. </a:t>
            </a:r>
          </a:p>
          <a:p>
            <a:pPr marL="630238" lvl="1" indent="-342900">
              <a:buFont typeface="+mj-lt"/>
              <a:buAutoNum type="alphaLcParenR"/>
              <a:defRPr/>
            </a:pPr>
            <a:r>
              <a:rPr lang="fi" sz="1400" dirty="0">
                <a:latin typeface="Futura PT Book" panose="020B0502020204020303"/>
              </a:rPr>
              <a:t>Suurten keskisytytteisten lyijyluotien rajoittaminen on epäkäytännöllistä (≥ 5,6 mm) ja tarkoittaisi käytännössä sitä, että kaikkien keskisytytteisten luotien metsästyskäyttö kiellettäisiin 18 kuukauden päästä. Useimpien Euroopan maiden tulisi tehdä lainsäädäntömuutoksia, jotka sallisivat kevyempien kupariluotien käytön metsästyksessä (esim. Pohjoismaat ovat tehneet niin). Tämä mahdollistaisi marginaalikaliiperien käytön sorkkaeläinten metsästyksessä (kuten 6,5x55). Siirtymäaika (18 kuukautta) on kuitenkin liian lyhyt tällaisille lainsäädäntömuutoksille.     </a:t>
            </a:r>
          </a:p>
          <a:p>
            <a:pPr marL="344488" lvl="1" indent="-285750">
              <a:defRPr/>
            </a:pPr>
            <a:endParaRPr lang="en-US" sz="1400" dirty="0">
              <a:latin typeface="Futura PT Book" panose="020B0502020204020303"/>
            </a:endParaRPr>
          </a:p>
          <a:p>
            <a:pPr marL="630238" lvl="1" indent="-342900">
              <a:defRPr/>
            </a:pPr>
            <a:r>
              <a:rPr lang="fi" sz="2000" b="1" dirty="0">
                <a:latin typeface="Futura PT Book" panose="020B0502020204020303"/>
              </a:rPr>
              <a:t>Edellä mainitusta syystä ja melko pienen lyijymäärän vuoksi keskisytytteisten luotien metsästyskäytön siirtymäajan tulisi olla 5 vuotta. Tämä ei heikentäisi rajoituksen vaikutusta merkittävästi. </a:t>
            </a:r>
          </a:p>
          <a:p>
            <a:endParaRPr lang="fi-FI" dirty="0"/>
          </a:p>
        </p:txBody>
      </p:sp>
      <p:sp>
        <p:nvSpPr>
          <p:cNvPr id="4" name="Dian numeron paikkamerkki 3">
            <a:extLst>
              <a:ext uri="{FF2B5EF4-FFF2-40B4-BE49-F238E27FC236}">
                <a16:creationId xmlns:a16="http://schemas.microsoft.com/office/drawing/2014/main" id="{1CDA474F-6E19-F1F6-F6D4-793C8065B3E4}"/>
              </a:ext>
            </a:extLst>
          </p:cNvPr>
          <p:cNvSpPr>
            <a:spLocks noGrp="1"/>
          </p:cNvSpPr>
          <p:nvPr>
            <p:ph type="sldNum" sz="quarter" idx="12"/>
          </p:nvPr>
        </p:nvSpPr>
        <p:spPr/>
        <p:txBody>
          <a:bodyPr/>
          <a:lstStyle/>
          <a:p>
            <a:pPr>
              <a:defRPr/>
            </a:pPr>
            <a:fld id="{C6546796-17B9-407B-86A6-3779DC8C8A43}" type="slidenum">
              <a:rPr lang="en-US" altLang="fi-FI" smtClean="0"/>
              <a:pPr>
                <a:defRPr/>
              </a:pPr>
              <a:t>4</a:t>
            </a:fld>
            <a:endParaRPr lang="en-US" altLang="fi-FI"/>
          </a:p>
        </p:txBody>
      </p:sp>
    </p:spTree>
    <p:extLst>
      <p:ext uri="{BB962C8B-B14F-4D97-AF65-F5344CB8AC3E}">
        <p14:creationId xmlns:p14="http://schemas.microsoft.com/office/powerpoint/2010/main" val="338125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FA66A80-935D-E8C3-08AE-73536E4D820F}"/>
              </a:ext>
            </a:extLst>
          </p:cNvPr>
          <p:cNvSpPr>
            <a:spLocks noGrp="1"/>
          </p:cNvSpPr>
          <p:nvPr>
            <p:ph type="title"/>
          </p:nvPr>
        </p:nvSpPr>
        <p:spPr>
          <a:xfrm>
            <a:off x="838200" y="352742"/>
            <a:ext cx="10515600" cy="1325563"/>
          </a:xfrm>
        </p:spPr>
        <p:txBody>
          <a:bodyPr>
            <a:normAutofit fontScale="90000"/>
          </a:bodyPr>
          <a:lstStyle/>
          <a:p>
            <a:pPr algn="ctr"/>
            <a:r>
              <a:rPr lang="fi" altLang="en-US" sz="3100" b="1" dirty="0">
                <a:latin typeface="Futura PT Book" panose="020B0502020204020303"/>
              </a:rPr>
              <a:t>Lyijyammusten käyttö– komission ehdotus huhtikuu 2025 </a:t>
            </a:r>
            <a:br>
              <a:rPr lang="en-US" altLang="en-US" sz="3100" b="1" dirty="0">
                <a:latin typeface="Futura PT Book" panose="020B0502020204020303"/>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a:t>
            </a:r>
            <a:r>
              <a:rPr lang="fi" altLang="en-US" sz="3100" b="1" dirty="0">
                <a:latin typeface="Futura PT Book" panose="020B0502020204020303"/>
              </a:rPr>
              <a:t>, </a:t>
            </a:r>
            <a:br>
              <a:rPr lang="fi" altLang="en-US" sz="3100" b="1" dirty="0">
                <a:latin typeface="Futura PT Book" panose="020B0502020204020303"/>
              </a:rPr>
            </a:br>
            <a:r>
              <a:rPr lang="fi" altLang="en-US" sz="3100" b="1" dirty="0">
                <a:latin typeface="Futura PT Book" panose="020B0502020204020303"/>
              </a:rPr>
              <a:t>lyijyhaulien siirtymäaika metsästyksessä</a:t>
            </a:r>
            <a:br>
              <a:rPr lang="en-US" altLang="en-US" sz="2400" dirty="0">
                <a:latin typeface="Futura PT Book" panose="020B0502020204020303"/>
              </a:rPr>
            </a:br>
            <a:endParaRPr lang="fi-FI" sz="2400" dirty="0">
              <a:latin typeface="Futura PT Book" panose="020B0502020204020303"/>
            </a:endParaRPr>
          </a:p>
        </p:txBody>
      </p:sp>
      <p:sp>
        <p:nvSpPr>
          <p:cNvPr id="6" name="Sisällön paikkamerkki 5">
            <a:extLst>
              <a:ext uri="{FF2B5EF4-FFF2-40B4-BE49-F238E27FC236}">
                <a16:creationId xmlns:a16="http://schemas.microsoft.com/office/drawing/2014/main" id="{6F70FCF3-79BE-3ED7-1538-7E72BC90B8B6}"/>
              </a:ext>
            </a:extLst>
          </p:cNvPr>
          <p:cNvSpPr>
            <a:spLocks noGrp="1"/>
          </p:cNvSpPr>
          <p:nvPr>
            <p:ph idx="1"/>
          </p:nvPr>
        </p:nvSpPr>
        <p:spPr/>
        <p:txBody>
          <a:bodyPr/>
          <a:lstStyle/>
          <a:p>
            <a:pPr marL="0" indent="0">
              <a:buNone/>
              <a:defRPr/>
            </a:pPr>
            <a:r>
              <a:rPr lang="fi" sz="1400" b="1" dirty="0">
                <a:latin typeface="Futura PT Book" panose="020B0502020204020303"/>
              </a:rPr>
              <a:t>Kielto</a:t>
            </a:r>
            <a:endParaRPr lang="en-US" sz="1400" b="1" u="sng" dirty="0">
              <a:latin typeface="Futura PT Book" panose="020B0502020204020303"/>
            </a:endParaRPr>
          </a:p>
          <a:p>
            <a:pPr marL="630238" lvl="1" indent="-342900">
              <a:buFont typeface="+mj-lt"/>
              <a:buAutoNum type="alphaLcParenR"/>
              <a:defRPr/>
            </a:pPr>
            <a:r>
              <a:rPr lang="fi" sz="1500" dirty="0">
                <a:latin typeface="Futura PT Book" panose="020B0502020204020303"/>
              </a:rPr>
              <a:t>Euroopassa on jo rajoitettu lyijyhaulien käyttöä kosteikoilla, mikä suojelee lintuihin kohdistuvaa akuuteinta uhkaa. </a:t>
            </a:r>
          </a:p>
          <a:p>
            <a:pPr marL="630238" lvl="1" indent="-342900" eaLnBrk="0" fontAlgn="base" hangingPunct="0">
              <a:spcBef>
                <a:spcPct val="0"/>
              </a:spcBef>
              <a:spcAft>
                <a:spcPct val="0"/>
              </a:spcAft>
              <a:buFont typeface="+mj-lt"/>
              <a:buAutoNum type="alphaLcParenR"/>
              <a:defRPr/>
            </a:pPr>
            <a:r>
              <a:rPr lang="fi" sz="1500" dirty="0">
                <a:latin typeface="Futura PT Book" panose="020B0502020204020303"/>
              </a:rPr>
              <a:t>Suurin osa lyijyhaulin korvaamiseen käytetyistä rautahauleista tulee Kiinasta. Ehdotus olisi vastoin EU:n yleistä politiikkaa kriittisten riippuvuuksien ja haavoittuvuuksien vähentämiseksi. Tällä hetkellä Euroopassa tuotetaan vain lyijyhauleja, ja vie aikaa, ennen kuin teollisuus saa oman tuotantonsa käyntiin. Tämä johtaisi ammuspulaan ja merkittävään hinnannousuun. </a:t>
            </a:r>
          </a:p>
          <a:p>
            <a:pPr marL="630238" lvl="1" indent="-342900" eaLnBrk="0" fontAlgn="base" hangingPunct="0">
              <a:spcBef>
                <a:spcPct val="0"/>
              </a:spcBef>
              <a:spcAft>
                <a:spcPct val="0"/>
              </a:spcAft>
              <a:buFont typeface="+mj-lt"/>
              <a:buAutoNum type="alphaLcParenR"/>
              <a:defRPr/>
            </a:pPr>
            <a:r>
              <a:rPr lang="fi" sz="1500" dirty="0">
                <a:latin typeface="Futura PT Book" panose="020B0502020204020303"/>
              </a:rPr>
              <a:t>Lyijyhaulien 3 vuoden siirtymäaika on metsästäjille mahdotonta (a) korvata vanhat haulikot, (b) muokata ja painetestauttaa haulikot ja (c) harjoitella lyijyttömillä patruunoilla. Lisäksi lyijyttömiä patruunoita on oltava saatavilla riittävästi kaikenlaiseen metsästykseen mahdollisimman monille eri haulikkotyypeille ennen lyijyhaulikiellon voimaantuloa.</a:t>
            </a:r>
          </a:p>
          <a:p>
            <a:pPr marL="630238" lvl="1" indent="-342900" eaLnBrk="0" fontAlgn="base" hangingPunct="0">
              <a:spcBef>
                <a:spcPct val="0"/>
              </a:spcBef>
              <a:spcAft>
                <a:spcPct val="0"/>
              </a:spcAft>
              <a:buFont typeface="+mj-lt"/>
              <a:buAutoNum type="alphaLcParenR"/>
              <a:defRPr/>
            </a:pPr>
            <a:r>
              <a:rPr lang="fi" sz="1500" dirty="0">
                <a:latin typeface="Futura PT Book" panose="020B0502020204020303"/>
              </a:rPr>
              <a:t>Metsästäjillä ja kauppiailla on edelleen vanhoja varastoja, ja jos siirtymäaika on liian lyhyt, niitä ei voi enää käyttää. Samaan aikaan on ostettava uusia lyijyttömiä patruunoita, ja jos teollisuus ei pysty tuottamaan niitä tarpeeksi, metsästäjät menettävät ensin vanhoihin patruunoihin sidotut rahat ja maksavat sitten markkinatilanteen vuoksi korkeamman hinnan lyijyttömistä patruunoista.</a:t>
            </a:r>
          </a:p>
          <a:p>
            <a:pPr marL="287338" lvl="1" eaLnBrk="0" fontAlgn="base" hangingPunct="0">
              <a:spcBef>
                <a:spcPct val="0"/>
              </a:spcBef>
              <a:spcAft>
                <a:spcPct val="0"/>
              </a:spcAft>
              <a:defRPr/>
            </a:pPr>
            <a:endParaRPr lang="en-US" sz="2000" dirty="0">
              <a:solidFill>
                <a:srgbClr val="000000"/>
              </a:solidFill>
              <a:latin typeface="Futura PT Book" panose="020B0502020204020303"/>
            </a:endParaRPr>
          </a:p>
          <a:p>
            <a:pPr marL="630238" lvl="1" indent="-342900">
              <a:defRPr/>
            </a:pPr>
            <a:r>
              <a:rPr lang="fi" sz="2000" b="1" dirty="0">
                <a:solidFill>
                  <a:srgbClr val="000000"/>
                </a:solidFill>
                <a:latin typeface="Futura PT Book" panose="020B0502020204020303"/>
              </a:rPr>
              <a:t>Edellä mainitusta syystä siirtymäkauden tulisi olla 5 vuotta</a:t>
            </a:r>
            <a:r>
              <a:rPr lang="fi" sz="2000" b="1" dirty="0">
                <a:latin typeface="Futura PT Book" panose="020B0502020204020303"/>
              </a:rPr>
              <a:t>. Tämä ei heikentäisi rajoituksen vaikutusta merkittävästi. </a:t>
            </a:r>
          </a:p>
        </p:txBody>
      </p:sp>
      <p:sp>
        <p:nvSpPr>
          <p:cNvPr id="4" name="Dian numeron paikkamerkki 3">
            <a:extLst>
              <a:ext uri="{FF2B5EF4-FFF2-40B4-BE49-F238E27FC236}">
                <a16:creationId xmlns:a16="http://schemas.microsoft.com/office/drawing/2014/main" id="{87BF2092-3D1D-A50C-2D96-F73A5ED64DB3}"/>
              </a:ext>
            </a:extLst>
          </p:cNvPr>
          <p:cNvSpPr>
            <a:spLocks noGrp="1"/>
          </p:cNvSpPr>
          <p:nvPr>
            <p:ph type="sldNum" sz="quarter" idx="12"/>
          </p:nvPr>
        </p:nvSpPr>
        <p:spPr/>
        <p:txBody>
          <a:bodyPr/>
          <a:lstStyle/>
          <a:p>
            <a:pPr>
              <a:defRPr/>
            </a:pPr>
            <a:fld id="{C6546796-17B9-407B-86A6-3779DC8C8A43}" type="slidenum">
              <a:rPr lang="en-US" altLang="fi-FI" smtClean="0"/>
              <a:pPr>
                <a:defRPr/>
              </a:pPr>
              <a:t>5</a:t>
            </a:fld>
            <a:endParaRPr lang="en-US" altLang="fi-FI"/>
          </a:p>
        </p:txBody>
      </p:sp>
    </p:spTree>
    <p:extLst>
      <p:ext uri="{BB962C8B-B14F-4D97-AF65-F5344CB8AC3E}">
        <p14:creationId xmlns:p14="http://schemas.microsoft.com/office/powerpoint/2010/main" val="353680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D18CA3F-68A2-32AC-29CE-C29C5A750482}"/>
              </a:ext>
            </a:extLst>
          </p:cNvPr>
          <p:cNvSpPr>
            <a:spLocks noGrp="1"/>
          </p:cNvSpPr>
          <p:nvPr>
            <p:ph type="title"/>
          </p:nvPr>
        </p:nvSpPr>
        <p:spPr>
          <a:xfrm>
            <a:off x="838200" y="500062"/>
            <a:ext cx="10515600" cy="1325563"/>
          </a:xfrm>
        </p:spPr>
        <p:txBody>
          <a:bodyPr>
            <a:normAutofit fontScale="90000"/>
          </a:bodyPr>
          <a:lstStyle/>
          <a:p>
            <a:pPr algn="ctr"/>
            <a:r>
              <a:rPr lang="fi" altLang="en-US" sz="3100" b="1" dirty="0">
                <a:latin typeface="Futura PT Book" panose="020B0502020204020303"/>
              </a:rPr>
              <a:t>Lyijyammusten käyttö– komission ehdotus huhtikuu 2025 </a:t>
            </a:r>
            <a:br>
              <a:rPr lang="en-US" altLang="en-US" sz="3100" b="1" dirty="0">
                <a:latin typeface="Futura PT Book" panose="020B0502020204020303"/>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a:t>
            </a:r>
            <a:r>
              <a:rPr lang="fi" altLang="en-US" sz="3100" b="1" dirty="0">
                <a:latin typeface="Futura PT Book" panose="020B0502020204020303"/>
              </a:rPr>
              <a:t>, </a:t>
            </a:r>
            <a:br>
              <a:rPr lang="fi" altLang="en-US" sz="3100" b="1" dirty="0">
                <a:latin typeface="Futura PT Book" panose="020B0502020204020303"/>
              </a:rPr>
            </a:br>
            <a:r>
              <a:rPr lang="fi" altLang="en-US" sz="3100" b="1" dirty="0">
                <a:latin typeface="Futura PT Book" panose="020B0502020204020303"/>
              </a:rPr>
              <a:t>Urheiluammunta lyijyhauleilla ampumaradoilla</a:t>
            </a:r>
            <a:br>
              <a:rPr lang="en-US" altLang="en-US" sz="4400" dirty="0">
                <a:latin typeface="+mn-lt"/>
              </a:rPr>
            </a:br>
            <a:endParaRPr lang="fi-FI" dirty="0"/>
          </a:p>
        </p:txBody>
      </p:sp>
      <p:sp>
        <p:nvSpPr>
          <p:cNvPr id="6" name="Sisällön paikkamerkki 5">
            <a:extLst>
              <a:ext uri="{FF2B5EF4-FFF2-40B4-BE49-F238E27FC236}">
                <a16:creationId xmlns:a16="http://schemas.microsoft.com/office/drawing/2014/main" id="{657F88BC-89DE-67CA-03A2-EA4171757117}"/>
              </a:ext>
            </a:extLst>
          </p:cNvPr>
          <p:cNvSpPr>
            <a:spLocks noGrp="1"/>
          </p:cNvSpPr>
          <p:nvPr>
            <p:ph idx="1"/>
          </p:nvPr>
        </p:nvSpPr>
        <p:spPr>
          <a:xfrm>
            <a:off x="838199" y="1825625"/>
            <a:ext cx="10794023" cy="4610344"/>
          </a:xfrm>
        </p:spPr>
        <p:txBody>
          <a:bodyPr>
            <a:normAutofit fontScale="62500" lnSpcReduction="20000"/>
          </a:bodyPr>
          <a:lstStyle/>
          <a:p>
            <a:pPr marL="0" indent="0">
              <a:buNone/>
              <a:defRPr/>
            </a:pPr>
            <a:r>
              <a:rPr lang="fi" sz="2200" b="1" dirty="0">
                <a:latin typeface="Futura PT Book" panose="020B0502020204020303"/>
              </a:rPr>
              <a:t>Lyijyhaulien käyttökielto ampumaradoilla</a:t>
            </a:r>
            <a:endParaRPr lang="en-US" sz="2200" b="1" u="sng" dirty="0">
              <a:latin typeface="Futura PT Book" panose="020B0502020204020303"/>
            </a:endParaRPr>
          </a:p>
          <a:p>
            <a:pPr marL="630238"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i" sz="2200" b="0" i="0" u="none" strike="noStrike" kern="1200" cap="none" spc="0" normalizeH="0" baseline="0" noProof="0" dirty="0">
                <a:ln>
                  <a:noFill/>
                </a:ln>
                <a:effectLst/>
                <a:uLnTx/>
                <a:uFillTx/>
                <a:latin typeface="Futura PT Book" panose="020B0502020204020303"/>
                <a:cs typeface="Arial" panose="020B0604020202020204" pitchFamily="34" charset="0"/>
              </a:rPr>
              <a:t>Komission asettamia ehtoja lyijyhaulien käytön jatkamiselle ampumaradoilla ei voida hyväksyä Suomessa. Suomessa on jo erittäin tiukka ympäristölupakäytäntö ampumaradoille, joissa radan riskinhallintatoimet tehdään tapauskohtaista harkintaa ja  BAT-tekniikkaa hyödyntämällä.</a:t>
            </a:r>
          </a:p>
          <a:p>
            <a:pPr marL="287338" lvl="1">
              <a:defRPr/>
            </a:pPr>
            <a:endParaRPr lang="en-US" sz="2200" dirty="0">
              <a:latin typeface="Futura PT Book" panose="020B0502020204020303"/>
              <a:cs typeface="Arial" panose="020B0604020202020204" pitchFamily="34" charset="0"/>
            </a:endParaRPr>
          </a:p>
          <a:p>
            <a:pPr marL="630238"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i" sz="2200" b="0" i="0" u="none" strike="noStrike" kern="100" cap="none" spc="0" normalizeH="0" baseline="0" noProof="0" dirty="0">
                <a:ln>
                  <a:noFill/>
                </a:ln>
                <a:effectLst/>
                <a:uLnTx/>
                <a:uFillTx/>
                <a:latin typeface="Futura PT Book" panose="020B0502020204020303"/>
                <a:ea typeface="Aptos" panose="020B0004020202020204" pitchFamily="34" charset="0"/>
                <a:cs typeface="Arial" panose="020B0604020202020204" pitchFamily="34" charset="0"/>
              </a:rPr>
              <a:t>Ehdotetut riskinhallintatoimia koskevat vaatimukset ovat kohtuuttomia, kun otetaan huomioon, että lyijyhaulien käyttö kiellettäisiin joka tapauksessa 15 vuoden kuluttua ehdotuksen täytäntöönpanosta. </a:t>
            </a:r>
            <a:r>
              <a:rPr kumimoji="0" lang="fi-FI" sz="2200" b="0" i="0" u="none" strike="noStrike" kern="100" cap="none" spc="0" normalizeH="0" baseline="0" noProof="0" dirty="0">
                <a:ln>
                  <a:noFill/>
                </a:ln>
                <a:effectLst/>
                <a:uLnTx/>
                <a:uFillTx/>
                <a:latin typeface="Futura PT Book" panose="020B0502020204020303"/>
                <a:ea typeface="Aptos" panose="020B0004020202020204" pitchFamily="34" charset="0"/>
                <a:cs typeface="Arial" panose="020B0604020202020204" pitchFamily="34" charset="0"/>
              </a:rPr>
              <a:t>Tutkimuksin on pystytty osoittamaan, että lyijyn kulkeutuminen on hyvin hidasta, joten siihenkin nähden siirtymäajat ovat liian tiukat.</a:t>
            </a:r>
            <a:endParaRPr kumimoji="0" lang="fi" sz="2200" b="0" i="0" u="none" strike="noStrike" kern="100" cap="none" spc="0" normalizeH="0" baseline="0" noProof="0" dirty="0">
              <a:ln>
                <a:noFill/>
              </a:ln>
              <a:effectLst/>
              <a:uLnTx/>
              <a:uFillTx/>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endParaRPr lang="en-US" sz="2200" kern="100" dirty="0">
              <a:latin typeface="Futura PT Book" panose="020B0502020204020303"/>
              <a:ea typeface="Aptos" panose="020B0004020202020204" pitchFamily="34" charset="0"/>
              <a:cs typeface="Arial" panose="020B0604020202020204" pitchFamily="34" charset="0"/>
            </a:endParaRPr>
          </a:p>
          <a:p>
            <a:pPr marL="630238"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i" sz="2200" b="0" i="0" u="none" strike="noStrike" kern="1200" cap="none" spc="0" normalizeH="0" baseline="0" noProof="0" dirty="0">
                <a:ln>
                  <a:noFill/>
                </a:ln>
                <a:effectLst/>
                <a:uLnTx/>
                <a:uFillTx/>
                <a:latin typeface="Futura PT Book" panose="020B0502020204020303"/>
                <a:cs typeface="Arial" panose="020B0604020202020204" pitchFamily="34" charset="0"/>
              </a:rPr>
              <a:t>Tämä olisi erittäin tärkeää suomalaisille huippu-urheilulle ja sen harrastajille, jotka joutuvat epätasa-arvoiseen asemaan muun maailman ampujien kanssa, jotka voivat edelleen harjoitella lyijyllä. Suomessa ei todennäköisesti ole yhtään haulikkorataa, joka voisi jatkaa lyijyhaulien käyttöä komission tiukkojen vaatimusten vuoksi.</a:t>
            </a:r>
          </a:p>
          <a:p>
            <a:pPr marL="630238" lvl="1" indent="-342900">
              <a:buFont typeface="+mj-lt"/>
              <a:buAutoNum type="alphaLcParenR"/>
              <a:defRPr/>
            </a:pPr>
            <a:endParaRPr lang="fi" sz="2200" dirty="0">
              <a:latin typeface="Futura PT Book" panose="020B0502020204020303"/>
              <a:cs typeface="Arial" panose="020B0604020202020204" pitchFamily="34" charset="0"/>
            </a:endParaRPr>
          </a:p>
          <a:p>
            <a:pPr marL="630238" lvl="1" indent="-342900">
              <a:buFont typeface="+mj-lt"/>
              <a:buAutoNum type="alphaLcParenR"/>
              <a:defRPr/>
            </a:pPr>
            <a:r>
              <a:rPr lang="fi" sz="2200" dirty="0">
                <a:latin typeface="Futura PT Book" panose="020B0502020204020303"/>
                <a:cs typeface="Arial" panose="020B0604020202020204" pitchFamily="34" charset="0"/>
              </a:rPr>
              <a:t>Riskinhallinnan toimenpiteillä voi myös itsessään olla kielteisiä ympäristövaikutuksia, joita ei ole tarpeeksi arvioitu rajoitusta tehtäessä, joten kyseisen asian kansallisella sääntelyllä voitaisiin optimoida kohtuulliset riskinhallintatoimet tapauskohtaisesti</a:t>
            </a:r>
            <a:r>
              <a:rPr lang="fi" sz="2100" dirty="0">
                <a:latin typeface="Futura PT Book" panose="020B0502020204020303"/>
                <a:cs typeface="Arial" panose="020B0604020202020204" pitchFamily="34" charset="0"/>
              </a:rPr>
              <a:t>.</a:t>
            </a:r>
          </a:p>
          <a:p>
            <a:pPr marL="287338" lvl="1" indent="0">
              <a:buNone/>
              <a:defRPr/>
            </a:pPr>
            <a:endParaRPr lang="fi" sz="2100" dirty="0">
              <a:latin typeface="Futura PT Book" panose="020B0502020204020303"/>
              <a:cs typeface="Arial" panose="020B0604020202020204" pitchFamily="34" charset="0"/>
            </a:endParaRPr>
          </a:p>
          <a:p>
            <a:pPr marL="287338" lvl="1">
              <a:defRPr/>
            </a:pPr>
            <a:endParaRPr lang="en-US" sz="1400" dirty="0">
              <a:latin typeface="Furtura pt book"/>
              <a:cs typeface="Arial" panose="020B0604020202020204" pitchFamily="34" charset="0"/>
            </a:endParaRPr>
          </a:p>
          <a:p>
            <a:pPr marL="630238" lvl="1" indent="-342900" eaLnBrk="0" fontAlgn="base" hangingPunct="0">
              <a:spcBef>
                <a:spcPct val="0"/>
              </a:spcBef>
              <a:spcAft>
                <a:spcPct val="0"/>
              </a:spcAft>
              <a:defRPr/>
            </a:pPr>
            <a:r>
              <a:rPr lang="fi" sz="3200" b="1" dirty="0">
                <a:latin typeface="Futura PT Book" panose="020B0502020204020303"/>
                <a:cs typeface="Arial" panose="020B0604020202020204" pitchFamily="34" charset="0"/>
              </a:rPr>
              <a:t>Komission olisi harkittava huolellisesti ehdotusta jättää ampumaurheilussa käytettävien lyijyhaulien myyntiä koskevat yksityiskohdat, ampumaratojen auktorisointi  ja tarvittavien riskinhallintatoimenpiteiden määrittely jäsenvaltioiden harkintaan. Tämä mahdollistaisi tehokkaamman tarkastelun riskinhallinnan toimenpiteiden kokonaisvaikutuksista ampumarata-alueella. </a:t>
            </a:r>
            <a:endParaRPr lang="en-US" sz="3200" dirty="0">
              <a:latin typeface="Futura PT Book" panose="020B0502020204020303"/>
              <a:cs typeface="Arial" panose="020B0604020202020204" pitchFamily="34" charset="0"/>
            </a:endParaRPr>
          </a:p>
        </p:txBody>
      </p:sp>
      <p:sp>
        <p:nvSpPr>
          <p:cNvPr id="4" name="Dian numeron paikkamerkki 3">
            <a:extLst>
              <a:ext uri="{FF2B5EF4-FFF2-40B4-BE49-F238E27FC236}">
                <a16:creationId xmlns:a16="http://schemas.microsoft.com/office/drawing/2014/main" id="{566FD67D-465C-9D89-04E5-D1438C40721A}"/>
              </a:ext>
            </a:extLst>
          </p:cNvPr>
          <p:cNvSpPr>
            <a:spLocks noGrp="1"/>
          </p:cNvSpPr>
          <p:nvPr>
            <p:ph type="sldNum" sz="quarter" idx="12"/>
          </p:nvPr>
        </p:nvSpPr>
        <p:spPr/>
        <p:txBody>
          <a:bodyPr/>
          <a:lstStyle/>
          <a:p>
            <a:pPr>
              <a:defRPr/>
            </a:pPr>
            <a:fld id="{C6546796-17B9-407B-86A6-3779DC8C8A43}" type="slidenum">
              <a:rPr lang="en-US" altLang="fi-FI" smtClean="0"/>
              <a:pPr>
                <a:defRPr/>
              </a:pPr>
              <a:t>6</a:t>
            </a:fld>
            <a:endParaRPr lang="en-US" altLang="fi-FI"/>
          </a:p>
        </p:txBody>
      </p:sp>
    </p:spTree>
    <p:extLst>
      <p:ext uri="{BB962C8B-B14F-4D97-AF65-F5344CB8AC3E}">
        <p14:creationId xmlns:p14="http://schemas.microsoft.com/office/powerpoint/2010/main" val="37071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DCDF334-0D1B-653E-2352-6FB2A69DB102}"/>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fi" altLang="en-US" sz="3100" b="1" i="0" u="none" strike="noStrike" kern="1200" cap="none" spc="0" normalizeH="0" baseline="0" noProof="0" dirty="0">
                <a:ln>
                  <a:noFill/>
                </a:ln>
                <a:effectLst/>
                <a:uLnTx/>
                <a:uFillTx/>
                <a:latin typeface="Futura PT Book" panose="020B0502020204020303"/>
                <a:ea typeface="+mn-ea"/>
                <a:cs typeface="+mn-cs"/>
              </a:rPr>
              <a:t>Lyijyammusten käyttö– komission ehdotus huhtikuu 2025 </a:t>
            </a:r>
            <a:br>
              <a:rPr kumimoji="0" lang="en-US" altLang="en-US" sz="3100" b="1" i="0" u="none" strike="noStrike" kern="1200" cap="none" spc="0" normalizeH="0" baseline="0" noProof="0" dirty="0">
                <a:ln>
                  <a:noFill/>
                </a:ln>
                <a:effectLst/>
                <a:uLnTx/>
                <a:uFillTx/>
                <a:latin typeface="Futura PT Book" panose="020B0502020204020303"/>
                <a:ea typeface="+mn-ea"/>
                <a:cs typeface="+mn-cs"/>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 </a:t>
            </a:r>
            <a:br>
              <a:rPr lang="fi" altLang="en-US" sz="3100" b="1" dirty="0">
                <a:latin typeface="Futura PT Book" panose="020B0502020204020303"/>
              </a:rPr>
            </a:br>
            <a:r>
              <a:rPr lang="fi" altLang="en-US" sz="3100" b="1" dirty="0">
                <a:latin typeface="Futura PT Book" panose="020B0502020204020303"/>
              </a:rPr>
              <a:t>Urheiluammunta haulikon lyijyammuksilla ampumaradoilla</a:t>
            </a:r>
            <a:br>
              <a:rPr lang="en-US" altLang="en-US" sz="4400" dirty="0">
                <a:latin typeface="+mn-lt"/>
              </a:rPr>
            </a:br>
            <a:endParaRPr lang="fi-FI" dirty="0"/>
          </a:p>
        </p:txBody>
      </p:sp>
      <p:sp>
        <p:nvSpPr>
          <p:cNvPr id="6" name="Sisällön paikkamerkki 5">
            <a:extLst>
              <a:ext uri="{FF2B5EF4-FFF2-40B4-BE49-F238E27FC236}">
                <a16:creationId xmlns:a16="http://schemas.microsoft.com/office/drawing/2014/main" id="{E76A6C73-E192-9DB0-1D5C-DACFE8FBAA97}"/>
              </a:ext>
            </a:extLst>
          </p:cNvPr>
          <p:cNvSpPr>
            <a:spLocks noGrp="1"/>
          </p:cNvSpPr>
          <p:nvPr>
            <p:ph idx="1"/>
          </p:nvPr>
        </p:nvSpPr>
        <p:spPr/>
        <p:txBody>
          <a:bodyPr>
            <a:normAutofit fontScale="85000" lnSpcReduction="10000"/>
          </a:bodyPr>
          <a:lstStyle/>
          <a:p>
            <a:pPr marL="0" indent="0">
              <a:buNone/>
              <a:defRPr/>
            </a:pPr>
            <a:r>
              <a:rPr lang="fi" sz="1600" b="1" dirty="0">
                <a:latin typeface="Futura PT Book" panose="020B0502020204020303"/>
                <a:cs typeface="Arial" panose="020B0604020202020204" pitchFamily="34" charset="0"/>
              </a:rPr>
              <a:t>Lyijyhaulien käyttökielto ampumaradoilla horisontaalisesti (27 §)</a:t>
            </a:r>
            <a:endParaRPr lang="en-US" sz="1600" kern="100" dirty="0">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r>
              <a:rPr lang="fi" sz="1600" kern="100" dirty="0">
                <a:latin typeface="Futura PT Book" panose="020B0502020204020303"/>
                <a:ea typeface="Aptos" panose="020B0004020202020204" pitchFamily="34" charset="0"/>
                <a:cs typeface="Arial" panose="020B0604020202020204" pitchFamily="34" charset="0"/>
              </a:rPr>
              <a:t>Pykälässä tulisi olla poikkeus lyijyhaulien/lyijytäyteisten käytöstä horisontaalisessa (vaakasuorassa) ammunnassa ampumaradoilla. Haulikoilla ammutaan ampumaradoilla muutakin kuin vain lentäviä savikiekkoja. </a:t>
            </a:r>
          </a:p>
          <a:p>
            <a:pPr marL="630238" lvl="1" indent="-342900">
              <a:buFont typeface="+mj-lt"/>
              <a:buAutoNum type="alphaLcParenR"/>
              <a:defRPr/>
            </a:pPr>
            <a:endParaRPr lang="en-US" sz="1600" kern="100" dirty="0">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r>
              <a:rPr lang="fi" sz="1600" kern="100" dirty="0">
                <a:latin typeface="Futura PT Book" panose="020B0502020204020303"/>
                <a:ea typeface="Aptos" panose="020B0004020202020204" pitchFamily="34" charset="0"/>
                <a:cs typeface="Arial" panose="020B0604020202020204" pitchFamily="34" charset="0"/>
              </a:rPr>
              <a:t>Horisontaalisessa haulikkoammunnassa lyijyhaulit/lyijytäyteiset päätyvät samaan taustavalliin kuin kiväärillä tai pistooleilla ammuttaessa, mikä on ehdotuksen mukaan sallittua lyijyluodeilla. On lopulta merkityksetöntä, onko ampumaradan taustavallissa lyijyluoteja, lyijyhauleja vai lyijytäyteisiä. </a:t>
            </a:r>
          </a:p>
          <a:p>
            <a:pPr marL="630238" lvl="1" indent="-342900">
              <a:buFont typeface="+mj-lt"/>
              <a:buAutoNum type="alphaLcParenR"/>
              <a:defRPr/>
            </a:pPr>
            <a:endParaRPr lang="en-US" sz="1600" kern="100" dirty="0">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r>
              <a:rPr lang="fi" sz="1600" kern="100" dirty="0">
                <a:latin typeface="Futura PT Book" panose="020B0502020204020303"/>
                <a:ea typeface="Aptos" panose="020B0004020202020204" pitchFamily="34" charset="0"/>
                <a:cs typeface="Arial" panose="020B0604020202020204" pitchFamily="34" charset="0"/>
              </a:rPr>
              <a:t>Tämä muutos tulisi hyväksyä, koska se lisää ampujien turvallisuutta radalla. Maanpinnan tasolla olevat metallimaalit aiheuttavat kimmokeriskin. Teräshaulien käyttöön tietyissä ampumalajeissa liittyy suurempi kimmokeriski kuin lyijyhauleilla.</a:t>
            </a:r>
          </a:p>
          <a:p>
            <a:pPr marL="630238" lvl="1" indent="-342900">
              <a:buFont typeface="+mj-lt"/>
              <a:buAutoNum type="alphaLcParenR"/>
              <a:defRPr/>
            </a:pPr>
            <a:endParaRPr lang="en-US" sz="1600" kern="100" dirty="0">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r>
              <a:rPr lang="fi" sz="1600" kern="100" dirty="0">
                <a:latin typeface="Futura PT Book" panose="020B0502020204020303"/>
                <a:ea typeface="Aptos" panose="020B0004020202020204" pitchFamily="34" charset="0"/>
                <a:cs typeface="Arial" panose="020B0604020202020204" pitchFamily="34" charset="0"/>
              </a:rPr>
              <a:t>Tämä on tärkeä yksityiskohta IPSC- ja SRA-ampujille. Tämäntyyppinen ammunta on tyypillistä reserviläisille ja urheiluampujille. </a:t>
            </a:r>
          </a:p>
          <a:p>
            <a:pPr marL="630238" lvl="1" indent="-342900">
              <a:buFont typeface="+mj-lt"/>
              <a:buAutoNum type="alphaLcParenR"/>
              <a:defRPr/>
            </a:pPr>
            <a:endParaRPr lang="en-US" sz="1600" kern="100" dirty="0">
              <a:latin typeface="Futura PT Book" panose="020B0502020204020303"/>
              <a:ea typeface="Aptos" panose="020B0004020202020204" pitchFamily="34" charset="0"/>
              <a:cs typeface="Arial" panose="020B0604020202020204" pitchFamily="34" charset="0"/>
            </a:endParaRPr>
          </a:p>
          <a:p>
            <a:pPr marL="630238" lvl="1" indent="-342900">
              <a:buFont typeface="+mj-lt"/>
              <a:buAutoNum type="alphaLcParenR"/>
              <a:defRPr/>
            </a:pPr>
            <a:r>
              <a:rPr lang="fi" sz="1600" kern="100" dirty="0">
                <a:latin typeface="Futura PT Book" panose="020B0502020204020303"/>
                <a:ea typeface="Aptos" panose="020B0004020202020204" pitchFamily="34" charset="0"/>
                <a:cs typeface="Arial" panose="020B0604020202020204" pitchFamily="34" charset="0"/>
              </a:rPr>
              <a:t>Ehdotettu muutos ei vaaranna eläinten turvallisuutta sen enempää kuin lyijyluodit taustavalleissa.</a:t>
            </a:r>
          </a:p>
          <a:p>
            <a:pPr marL="287338" lvl="1">
              <a:defRPr/>
            </a:pPr>
            <a:endParaRPr lang="en-US" sz="1400" kern="100" dirty="0">
              <a:latin typeface="Futura PT Book" panose="020B0502020204020303"/>
              <a:ea typeface="Aptos" panose="020B0004020202020204" pitchFamily="34" charset="0"/>
              <a:cs typeface="Arial" panose="020B0604020202020204" pitchFamily="34" charset="0"/>
            </a:endParaRPr>
          </a:p>
          <a:p>
            <a:pPr marL="630238" lvl="1" indent="-342900">
              <a:defRPr/>
            </a:pPr>
            <a:r>
              <a:rPr lang="fi" b="1" dirty="0">
                <a:latin typeface="Futura PT Book" panose="020B0502020204020303"/>
                <a:cs typeface="Arial" panose="020B0604020202020204" pitchFamily="34" charset="0"/>
              </a:rPr>
              <a:t>Lyijyhaulien ja lyijytäyteisten horisontaalista ampumista ampumaradoilla taustapenkkaa vasten olisi käsiteltävä samalla tavalla kuin lyijyluoteja.</a:t>
            </a:r>
            <a:r>
              <a:rPr lang="fi" kern="100" dirty="0">
                <a:latin typeface="Futura PT Book" panose="020B0502020204020303"/>
                <a:ea typeface="Aptos" panose="020B0004020202020204" pitchFamily="34" charset="0"/>
                <a:cs typeface="Arial" panose="020B0604020202020204" pitchFamily="34" charset="0"/>
              </a:rPr>
              <a:t> </a:t>
            </a:r>
          </a:p>
          <a:p>
            <a:endParaRPr lang="fi-FI" dirty="0"/>
          </a:p>
        </p:txBody>
      </p:sp>
      <p:sp>
        <p:nvSpPr>
          <p:cNvPr id="4" name="Dian numeron paikkamerkki 3">
            <a:extLst>
              <a:ext uri="{FF2B5EF4-FFF2-40B4-BE49-F238E27FC236}">
                <a16:creationId xmlns:a16="http://schemas.microsoft.com/office/drawing/2014/main" id="{C6A1C8C1-47A8-D0C8-0243-21D4256EBBF7}"/>
              </a:ext>
            </a:extLst>
          </p:cNvPr>
          <p:cNvSpPr>
            <a:spLocks noGrp="1"/>
          </p:cNvSpPr>
          <p:nvPr>
            <p:ph type="sldNum" sz="quarter" idx="12"/>
          </p:nvPr>
        </p:nvSpPr>
        <p:spPr/>
        <p:txBody>
          <a:bodyPr/>
          <a:lstStyle/>
          <a:p>
            <a:pPr>
              <a:defRPr/>
            </a:pPr>
            <a:fld id="{C6546796-17B9-407B-86A6-3779DC8C8A43}" type="slidenum">
              <a:rPr lang="en-US" altLang="fi-FI" smtClean="0"/>
              <a:pPr>
                <a:defRPr/>
              </a:pPr>
              <a:t>7</a:t>
            </a:fld>
            <a:endParaRPr lang="en-US" altLang="fi-FI"/>
          </a:p>
        </p:txBody>
      </p:sp>
    </p:spTree>
    <p:extLst>
      <p:ext uri="{BB962C8B-B14F-4D97-AF65-F5344CB8AC3E}">
        <p14:creationId xmlns:p14="http://schemas.microsoft.com/office/powerpoint/2010/main" val="2773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4A96364-EDAB-95B0-BBA8-2B26E531D1CC}"/>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fi" altLang="en-US" sz="3100" b="1" i="0" u="none" strike="noStrike" kern="1200" cap="none" spc="0" normalizeH="0" baseline="0" noProof="0" dirty="0">
                <a:ln>
                  <a:noFill/>
                </a:ln>
                <a:effectLst/>
                <a:uLnTx/>
                <a:uFillTx/>
                <a:latin typeface="Futura PT Book" panose="020B0502020204020303"/>
                <a:ea typeface="+mn-ea"/>
                <a:cs typeface="+mn-cs"/>
              </a:rPr>
              <a:t>Lyijyammusten käyttö– komission ehdotus huhtikuu 2025 </a:t>
            </a:r>
            <a:br>
              <a:rPr kumimoji="0" lang="en-US" altLang="en-US" sz="3100" b="1" i="0" u="none" strike="noStrike" kern="1200" cap="none" spc="0" normalizeH="0" baseline="0" noProof="0" dirty="0">
                <a:ln>
                  <a:noFill/>
                </a:ln>
                <a:effectLst/>
                <a:uLnTx/>
                <a:uFillTx/>
                <a:latin typeface="Futura PT Book" panose="020B0502020204020303"/>
                <a:ea typeface="+mn-ea"/>
                <a:cs typeface="+mn-cs"/>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 </a:t>
            </a:r>
            <a:br>
              <a:rPr kumimoji="0" lang="fi" altLang="en-US" sz="3100" b="1" i="0" u="none" strike="noStrike" kern="1200" cap="none" spc="0" normalizeH="0" baseline="0" noProof="0" dirty="0">
                <a:ln>
                  <a:noFill/>
                </a:ln>
                <a:effectLst/>
                <a:uLnTx/>
                <a:uFillTx/>
                <a:latin typeface="Futura PT Book" panose="020B0502020204020303"/>
                <a:ea typeface="+mn-ea"/>
                <a:cs typeface="+mn-cs"/>
              </a:rPr>
            </a:br>
            <a:r>
              <a:rPr lang="fi-FI" altLang="en-US" sz="3100" b="1" dirty="0">
                <a:latin typeface="Futura PT Book" panose="020B0502020204020303"/>
              </a:rPr>
              <a:t>A</a:t>
            </a:r>
            <a:r>
              <a:rPr lang="fi" altLang="en-US" sz="3100" b="1" dirty="0">
                <a:latin typeface="Futura PT Book" panose="020B0502020204020303"/>
              </a:rPr>
              <a:t>mpuminen ampumaradan ulkopuolella</a:t>
            </a:r>
            <a:br>
              <a:rPr lang="en-US" altLang="en-US" sz="4400" dirty="0">
                <a:latin typeface="+mn-lt"/>
              </a:rPr>
            </a:br>
            <a:endParaRPr lang="fi-FI" dirty="0"/>
          </a:p>
        </p:txBody>
      </p:sp>
      <p:sp>
        <p:nvSpPr>
          <p:cNvPr id="6" name="Sisällön paikkamerkki 5">
            <a:extLst>
              <a:ext uri="{FF2B5EF4-FFF2-40B4-BE49-F238E27FC236}">
                <a16:creationId xmlns:a16="http://schemas.microsoft.com/office/drawing/2014/main" id="{8F8BFB9C-F5F2-CEF1-153C-FE93F05C6975}"/>
              </a:ext>
            </a:extLst>
          </p:cNvPr>
          <p:cNvSpPr>
            <a:spLocks noGrp="1"/>
          </p:cNvSpPr>
          <p:nvPr>
            <p:ph idx="1"/>
          </p:nvPr>
        </p:nvSpPr>
        <p:spPr/>
        <p:txBody>
          <a:bodyPr>
            <a:normAutofit/>
          </a:bodyPr>
          <a:lstStyle/>
          <a:p>
            <a:pPr marL="342900" indent="-342900">
              <a:buFont typeface="+mj-lt"/>
              <a:buAutoNum type="alphaLcParenR"/>
              <a:defRPr/>
            </a:pPr>
            <a:r>
              <a:rPr lang="fi" sz="1400" dirty="0">
                <a:latin typeface="Futura PT Book" panose="020B0502020204020303"/>
              </a:rPr>
              <a:t>Komission ehdotuksessa määritellään, että sisätiloissa ampuminen tapahtuu vain rakennuksen sisällä. </a:t>
            </a:r>
          </a:p>
          <a:p>
            <a:pPr marL="342900" indent="-342900">
              <a:buFont typeface="+mj-lt"/>
              <a:buAutoNum type="alphaLcParenR"/>
              <a:defRPr/>
            </a:pPr>
            <a:r>
              <a:rPr lang="fi" sz="1400" dirty="0">
                <a:latin typeface="Futura PT Book" panose="020B0502020204020303"/>
              </a:rPr>
              <a:t>Komission Q&amp;A:ssa komissio vastasi, että ampuminen ulkona 5 sivulta suljettuun konttiin voidaan luokitella ”sisätiloissa ampumiseksi”, koska siitä ei jää lyijykuormitusta ympäristöön. </a:t>
            </a:r>
          </a:p>
          <a:p>
            <a:pPr marL="342900" indent="-342900">
              <a:buFont typeface="+mj-lt"/>
              <a:buAutoNum type="alphaLcParenR"/>
              <a:defRPr/>
            </a:pPr>
            <a:r>
              <a:rPr lang="fi" sz="1400" dirty="0">
                <a:latin typeface="Futura PT Book" panose="020B0502020204020303"/>
              </a:rPr>
              <a:t>Tämä olisi määriteltävä selvästi tämän rajoituksen ulkopuolelle, koska siitä ei aiheudu lyijykuormitusta ympäristöön, riistanlihan saastumista, ei vaaraa ihmisten terveydelle, ei vaaraa petoeläimille, raadonsyöjille tai laiduntaville eläimille jne., jos 100 prosenttia lyijystä kerätään luotiloukkuun.</a:t>
            </a:r>
          </a:p>
          <a:p>
            <a:pPr marL="342900" indent="-342900">
              <a:buFont typeface="+mj-lt"/>
              <a:buAutoNum type="alphaLcParenR"/>
              <a:defRPr/>
            </a:pPr>
            <a:r>
              <a:rPr lang="fi" sz="1400" dirty="0">
                <a:latin typeface="Futura PT Book" panose="020B0502020204020303"/>
              </a:rPr>
              <a:t>Tämä mahdollistaisi esimerkiksi ampumahiihtotapahtumien järjestämisen metsä/hiihtoalueilla ilman ympäristölle aiheutuvaa lyijykuormitusta.</a:t>
            </a:r>
          </a:p>
          <a:p>
            <a:pPr>
              <a:defRPr/>
            </a:pPr>
            <a:endParaRPr lang="en-US" sz="2000" dirty="0">
              <a:latin typeface="Futura PT Book" panose="020B0502020204020303"/>
            </a:endParaRPr>
          </a:p>
          <a:p>
            <a:pPr marL="630238" lvl="1" indent="-342900">
              <a:lnSpc>
                <a:spcPct val="100000"/>
              </a:lnSpc>
              <a:spcBef>
                <a:spcPts val="0"/>
              </a:spcBef>
              <a:defRPr/>
            </a:pPr>
            <a:r>
              <a:rPr kumimoji="0" lang="fi" sz="2000" b="1"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Ehdotuksen 34 § sallii ampumisen tietyissä tapahtumissa, jos lyijyluodit kerätään talteen. Tämä ei saisi rajoittua vain kulttuuriperintötapahtumiin, vaan sen tulisi kattaa myös muut väliaikaiset ampumatapahtumat, kuten ampumahiihtokilpailut, messut tai </a:t>
            </a:r>
            <a:r>
              <a:rPr lang="fi" sz="2000" b="1" dirty="0">
                <a:solidFill>
                  <a:prstClr val="black"/>
                </a:solidFill>
                <a:latin typeface="Futura PT Book" panose="020B0502020204020303"/>
                <a:cs typeface="Arial" panose="020B0604020202020204" pitchFamily="34" charset="0"/>
              </a:rPr>
              <a:t>metsästyskiväärin kohdistamisen</a:t>
            </a:r>
            <a:r>
              <a:rPr kumimoji="0" lang="fi" sz="2000" b="1" i="0" u="none" strike="noStrike" kern="1200" cap="none" spc="0" normalizeH="0" baseline="0" noProof="0" dirty="0">
                <a:ln>
                  <a:noFill/>
                </a:ln>
                <a:solidFill>
                  <a:prstClr val="black"/>
                </a:solidFill>
                <a:effectLst/>
                <a:uLnTx/>
                <a:uFillTx/>
                <a:latin typeface="Futura PT Book" panose="020B0502020204020303"/>
                <a:cs typeface="Arial" panose="020B0604020202020204" pitchFamily="34" charset="0"/>
              </a:rPr>
              <a:t>, jos lyijy kerätään 100-prosenttisesti luotiloukkuun tai vastaavaan rakenteeseen. </a:t>
            </a:r>
            <a:endParaRPr lang="en-US" sz="2000" dirty="0">
              <a:latin typeface="Futura PT Book" panose="020B0502020204020303"/>
            </a:endParaRPr>
          </a:p>
          <a:p>
            <a:endParaRPr lang="fi-FI" dirty="0"/>
          </a:p>
        </p:txBody>
      </p:sp>
      <p:sp>
        <p:nvSpPr>
          <p:cNvPr id="4" name="Dian numeron paikkamerkki 3">
            <a:extLst>
              <a:ext uri="{FF2B5EF4-FFF2-40B4-BE49-F238E27FC236}">
                <a16:creationId xmlns:a16="http://schemas.microsoft.com/office/drawing/2014/main" id="{4E5DAABC-853F-7712-108E-775203ADADF3}"/>
              </a:ext>
            </a:extLst>
          </p:cNvPr>
          <p:cNvSpPr>
            <a:spLocks noGrp="1"/>
          </p:cNvSpPr>
          <p:nvPr>
            <p:ph type="sldNum" sz="quarter" idx="12"/>
          </p:nvPr>
        </p:nvSpPr>
        <p:spPr/>
        <p:txBody>
          <a:bodyPr/>
          <a:lstStyle/>
          <a:p>
            <a:pPr>
              <a:defRPr/>
            </a:pPr>
            <a:fld id="{C6546796-17B9-407B-86A6-3779DC8C8A43}" type="slidenum">
              <a:rPr lang="en-US" altLang="fi-FI" smtClean="0"/>
              <a:pPr>
                <a:defRPr/>
              </a:pPr>
              <a:t>8</a:t>
            </a:fld>
            <a:endParaRPr lang="en-US" altLang="fi-FI"/>
          </a:p>
        </p:txBody>
      </p:sp>
    </p:spTree>
    <p:extLst>
      <p:ext uri="{BB962C8B-B14F-4D97-AF65-F5344CB8AC3E}">
        <p14:creationId xmlns:p14="http://schemas.microsoft.com/office/powerpoint/2010/main" val="235159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D74A019-39DA-9081-F91F-32DC3F929244}"/>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fi" altLang="en-US" sz="3100" b="1" i="0" u="none" strike="noStrike" kern="1200" cap="none" spc="0" normalizeH="0" baseline="0" noProof="0" dirty="0">
                <a:ln>
                  <a:noFill/>
                </a:ln>
                <a:effectLst/>
                <a:uLnTx/>
                <a:uFillTx/>
                <a:latin typeface="Futura PT Book" panose="020B0502020204020303"/>
                <a:ea typeface="+mn-ea"/>
                <a:cs typeface="+mn-cs"/>
              </a:rPr>
              <a:t>Lyijyammusten käyttö– komission ehdotus huhtikuu 2025 </a:t>
            </a:r>
            <a:br>
              <a:rPr kumimoji="0" lang="en-US" altLang="en-US" sz="3100" b="1" i="0" u="none" strike="noStrike" kern="1200" cap="none" spc="0" normalizeH="0" baseline="0" noProof="0" dirty="0">
                <a:ln>
                  <a:noFill/>
                </a:ln>
                <a:effectLst/>
                <a:uLnTx/>
                <a:uFillTx/>
                <a:latin typeface="Futura PT Book" panose="020B0502020204020303"/>
                <a:ea typeface="+mn-ea"/>
                <a:cs typeface="+mn-cs"/>
              </a:rPr>
            </a:br>
            <a:r>
              <a:rPr kumimoji="0" lang="fi" altLang="en-US" sz="3100" b="1" i="0" u="none" strike="noStrike" kern="1200" cap="none" spc="0" normalizeH="0" baseline="0" noProof="0" dirty="0">
                <a:ln>
                  <a:noFill/>
                </a:ln>
                <a:effectLst/>
                <a:uLnTx/>
                <a:uFillTx/>
                <a:latin typeface="Futura PT Book" panose="020B0502020204020303"/>
                <a:ea typeface="+mn-ea"/>
                <a:cs typeface="+mn-cs"/>
              </a:rPr>
              <a:t>Muutosehdotukset</a:t>
            </a:r>
            <a:r>
              <a:rPr lang="fi" altLang="en-US" sz="3100" b="1" dirty="0">
                <a:latin typeface="Futura PT Book" panose="020B0502020204020303"/>
              </a:rPr>
              <a:t>, </a:t>
            </a:r>
            <a:br>
              <a:rPr lang="fi" altLang="en-US" sz="3100" b="1" dirty="0">
                <a:latin typeface="Futura PT Book" panose="020B0502020204020303"/>
              </a:rPr>
            </a:br>
            <a:r>
              <a:rPr lang="fi" altLang="en-US" sz="3100" b="1" dirty="0">
                <a:latin typeface="Futura PT Book" panose="020B0502020204020303"/>
              </a:rPr>
              <a:t>merkintävaatimukset</a:t>
            </a:r>
            <a:br>
              <a:rPr lang="en-US" altLang="en-US" sz="4400" dirty="0">
                <a:latin typeface="+mn-lt"/>
              </a:rPr>
            </a:br>
            <a:endParaRPr lang="fi-FI" dirty="0"/>
          </a:p>
        </p:txBody>
      </p:sp>
      <p:sp>
        <p:nvSpPr>
          <p:cNvPr id="6" name="Sisällön paikkamerkki 5">
            <a:extLst>
              <a:ext uri="{FF2B5EF4-FFF2-40B4-BE49-F238E27FC236}">
                <a16:creationId xmlns:a16="http://schemas.microsoft.com/office/drawing/2014/main" id="{5FC8B584-418D-3DE5-E9E6-922853AC736A}"/>
              </a:ext>
            </a:extLst>
          </p:cNvPr>
          <p:cNvSpPr>
            <a:spLocks noGrp="1"/>
          </p:cNvSpPr>
          <p:nvPr>
            <p:ph idx="1"/>
          </p:nvPr>
        </p:nvSpPr>
        <p:spPr>
          <a:xfrm>
            <a:off x="838200" y="1439545"/>
            <a:ext cx="10515600" cy="4351338"/>
          </a:xfrm>
        </p:spPr>
        <p:txBody>
          <a:bodyPr>
            <a:normAutofit fontScale="92500" lnSpcReduction="10000"/>
          </a:bodyPr>
          <a:lstStyle/>
          <a:p>
            <a:pPr marL="0" indent="0">
              <a:buNone/>
              <a:defRPr/>
            </a:pPr>
            <a:r>
              <a:rPr lang="fi" sz="1600" b="1" u="sng" dirty="0">
                <a:latin typeface="Futura PT Book" panose="020B0502020204020303"/>
              </a:rPr>
              <a:t>Pakkaus ja merkinnät (valmistajat/maahantuojat/jälleenmyyjät):</a:t>
            </a:r>
          </a:p>
          <a:p>
            <a:pPr>
              <a:defRPr/>
            </a:pPr>
            <a:r>
              <a:rPr lang="fi" sz="1600" dirty="0">
                <a:latin typeface="Futura PT Book" panose="020B0502020204020303"/>
              </a:rPr>
              <a:t>Haulien tai luotien toimittajien on varmistettava, että </a:t>
            </a:r>
            <a:r>
              <a:rPr lang="fi" sz="1600" b="1" dirty="0">
                <a:latin typeface="Futura PT Book" panose="020B0502020204020303"/>
              </a:rPr>
              <a:t>näiden tuotteiden pakkauksiin on merkitty varoituslauseke:</a:t>
            </a:r>
          </a:p>
          <a:p>
            <a:pPr marL="800100" lvl="1" indent="-342900">
              <a:buFont typeface="Arial" panose="020B0604020202020204" pitchFamily="34" charset="0"/>
              <a:buChar char="•"/>
              <a:defRPr/>
            </a:pPr>
            <a:r>
              <a:rPr lang="fi" sz="1600" dirty="0">
                <a:latin typeface="Futura PT Book" panose="020B0502020204020303"/>
              </a:rPr>
              <a:t>"VAROITUS: tämä tuote sisältää lyijyä, joka on erittäin myrkyllistä ympäristölle ja voi vahingoittaa hedelmällisyyttä tai sikiötä.</a:t>
            </a:r>
          </a:p>
          <a:p>
            <a:pPr marL="800100" lvl="1" indent="-342900">
              <a:buFont typeface="Arial" panose="020B0604020202020204" pitchFamily="34" charset="0"/>
              <a:buChar char="•"/>
              <a:defRPr/>
            </a:pPr>
            <a:r>
              <a:rPr lang="fi" sz="1600" b="1" dirty="0">
                <a:latin typeface="Futura PT Book" panose="020B0502020204020303"/>
              </a:rPr>
              <a:t>Siirtymäaika 18 kuukautta</a:t>
            </a:r>
            <a:endParaRPr lang="en-US" altLang="fi-FI" sz="1600" dirty="0">
              <a:latin typeface="Futura PT Book" panose="020B0502020204020303"/>
            </a:endParaRPr>
          </a:p>
          <a:p>
            <a:pPr marL="285750" lvl="1" indent="-285750">
              <a:buFont typeface="+mj-lt"/>
              <a:buAutoNum type="alphaLcParenR"/>
              <a:defRPr/>
            </a:pPr>
            <a:r>
              <a:rPr lang="fi" altLang="fi-FI" sz="1600" dirty="0">
                <a:latin typeface="Futura PT Book" panose="020B0502020204020303"/>
              </a:rPr>
              <a:t>Pakkaukset ovat pieniä ja jo täynnä pakollisia CLP-, turvallisuus- ja CIP-varoituksia sekä tarvittavia tuotetietoja. Ylimääräiselle tekstille ei ole tilaa tai tilaa on hyvin rajoitetusti.</a:t>
            </a:r>
          </a:p>
          <a:p>
            <a:pPr marL="285750" lvl="1" indent="-285750">
              <a:buFont typeface="+mj-lt"/>
              <a:buAutoNum type="alphaLcParenR"/>
              <a:defRPr/>
            </a:pPr>
            <a:r>
              <a:rPr lang="fi" altLang="fi-FI" sz="1600" dirty="0">
                <a:latin typeface="Futura PT Book" panose="020B0502020204020303"/>
              </a:rPr>
              <a:t>Kun luodit tai patruunat pakataan varastoon, valmistaja ei tiedä, missä niitä myöhemmin myydään eli millä kielellä varoituksen pitäisi olla.  </a:t>
            </a:r>
          </a:p>
          <a:p>
            <a:pPr marL="285750" lvl="1" indent="-285750">
              <a:buFont typeface="+mj-lt"/>
              <a:buAutoNum type="alphaLcParenR"/>
              <a:defRPr/>
            </a:pPr>
            <a:r>
              <a:rPr lang="fi" altLang="fi-FI" sz="1600" dirty="0">
                <a:latin typeface="Futura PT Book" panose="020B0502020204020303"/>
              </a:rPr>
              <a:t>Kohdat a ja b johtavat siihen, että käytetään taitettavia tarroja, joissa on paljon pientä tekstiä 24 eri EU-kielellä. Laatikossa on myös monia tärkeämpiä varoituksia. Lyijy ei ole suurin vaara ampumatarvikkeissa, emmekä halua piilottaa tärkeämpiä/vakavampia varoituksia loputtomaan luetteloon.</a:t>
            </a:r>
          </a:p>
          <a:p>
            <a:pPr marL="285750" lvl="1" indent="-285750">
              <a:buFont typeface="+mj-lt"/>
              <a:buAutoNum type="alphaLcParenR"/>
              <a:defRPr/>
            </a:pPr>
            <a:r>
              <a:rPr lang="fi" altLang="fi-FI" sz="1600" dirty="0">
                <a:latin typeface="Futura PT Book" panose="020B0502020204020303"/>
              </a:rPr>
              <a:t>Tämä vaatimus on päällekkäinen lyijyä koskevan CLP-varoitusvaatimuksen kanssa.</a:t>
            </a:r>
          </a:p>
          <a:p>
            <a:pPr marL="285750" lvl="1" indent="-285750">
              <a:defRPr/>
            </a:pPr>
            <a:endParaRPr lang="en-US" altLang="fi-FI" sz="1600" dirty="0">
              <a:latin typeface="Futura PT Book" panose="020B0502020204020303"/>
            </a:endParaRPr>
          </a:p>
          <a:p>
            <a:pPr marL="342900" lvl="1" indent="-342900">
              <a:defRPr/>
            </a:pPr>
            <a:r>
              <a:rPr lang="fi" altLang="fi-FI" sz="2200" b="1" dirty="0">
                <a:latin typeface="Futura PT Book" panose="020B0502020204020303"/>
              </a:rPr>
              <a:t>Symboli (esim. Pb punaisen kolmion sisällä), olisi visuaalinen ja tehokas ratkaisu – jos edes sitä tarvitaan.</a:t>
            </a:r>
          </a:p>
        </p:txBody>
      </p:sp>
      <p:sp>
        <p:nvSpPr>
          <p:cNvPr id="4" name="Dian numeron paikkamerkki 3">
            <a:extLst>
              <a:ext uri="{FF2B5EF4-FFF2-40B4-BE49-F238E27FC236}">
                <a16:creationId xmlns:a16="http://schemas.microsoft.com/office/drawing/2014/main" id="{3B9A0103-441C-1235-CF9E-64D6DF6C7BDB}"/>
              </a:ext>
            </a:extLst>
          </p:cNvPr>
          <p:cNvSpPr>
            <a:spLocks noGrp="1"/>
          </p:cNvSpPr>
          <p:nvPr>
            <p:ph type="sldNum" sz="quarter" idx="12"/>
          </p:nvPr>
        </p:nvSpPr>
        <p:spPr/>
        <p:txBody>
          <a:bodyPr/>
          <a:lstStyle/>
          <a:p>
            <a:pPr>
              <a:defRPr/>
            </a:pPr>
            <a:fld id="{C6546796-17B9-407B-86A6-3779DC8C8A43}" type="slidenum">
              <a:rPr lang="en-US" altLang="fi-FI" smtClean="0"/>
              <a:pPr>
                <a:defRPr/>
              </a:pPr>
              <a:t>9</a:t>
            </a:fld>
            <a:endParaRPr lang="en-US" altLang="fi-FI"/>
          </a:p>
        </p:txBody>
      </p:sp>
      <p:pic>
        <p:nvPicPr>
          <p:cNvPr id="8" name="Kuva 7">
            <a:extLst>
              <a:ext uri="{FF2B5EF4-FFF2-40B4-BE49-F238E27FC236}">
                <a16:creationId xmlns:a16="http://schemas.microsoft.com/office/drawing/2014/main" id="{A32855B2-D072-3516-87F2-A59BE176CC18}"/>
              </a:ext>
            </a:extLst>
          </p:cNvPr>
          <p:cNvPicPr>
            <a:picLocks noChangeAspect="1"/>
          </p:cNvPicPr>
          <p:nvPr/>
        </p:nvPicPr>
        <p:blipFill>
          <a:blip r:embed="rId2"/>
          <a:stretch>
            <a:fillRect/>
          </a:stretch>
        </p:blipFill>
        <p:spPr>
          <a:xfrm>
            <a:off x="9445629" y="5297214"/>
            <a:ext cx="2746371" cy="1568089"/>
          </a:xfrm>
          <a:prstGeom prst="rect">
            <a:avLst/>
          </a:prstGeom>
        </p:spPr>
      </p:pic>
      <p:grpSp>
        <p:nvGrpSpPr>
          <p:cNvPr id="9" name="Group 2">
            <a:extLst>
              <a:ext uri="{FF2B5EF4-FFF2-40B4-BE49-F238E27FC236}">
                <a16:creationId xmlns:a16="http://schemas.microsoft.com/office/drawing/2014/main" id="{FD1D64D0-AA5B-BCFF-E09B-671664552DF0}"/>
              </a:ext>
            </a:extLst>
          </p:cNvPr>
          <p:cNvGrpSpPr>
            <a:grpSpLocks/>
          </p:cNvGrpSpPr>
          <p:nvPr/>
        </p:nvGrpSpPr>
        <p:grpSpPr bwMode="auto">
          <a:xfrm>
            <a:off x="7657392" y="5641123"/>
            <a:ext cx="1004887" cy="1004887"/>
            <a:chOff x="11225" y="4693303"/>
            <a:chExt cx="1004641" cy="1004641"/>
          </a:xfrm>
        </p:grpSpPr>
        <p:pic>
          <p:nvPicPr>
            <p:cNvPr id="10" name="Picture 2" descr="Liikennemerkki varoitus' Tarra | Spreadshirt">
              <a:extLst>
                <a:ext uri="{FF2B5EF4-FFF2-40B4-BE49-F238E27FC236}">
                  <a16:creationId xmlns:a16="http://schemas.microsoft.com/office/drawing/2014/main" id="{9643E727-D15E-3956-046F-9D664DC1F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 y="4693303"/>
              <a:ext cx="1004641" cy="100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a16="http://schemas.microsoft.com/office/drawing/2014/main" id="{C1D8415A-E36B-EDCC-AAAE-75E76921DEA6}"/>
                </a:ext>
              </a:extLst>
            </p:cNvPr>
            <p:cNvSpPr txBox="1">
              <a:spLocks noChangeArrowheads="1"/>
            </p:cNvSpPr>
            <p:nvPr/>
          </p:nvSpPr>
          <p:spPr bwMode="auto">
            <a:xfrm>
              <a:off x="312762" y="5114502"/>
              <a:ext cx="5116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 altLang="fi-FI" sz="1600" b="1"/>
                <a:t>Pb</a:t>
              </a:r>
            </a:p>
          </p:txBody>
        </p:sp>
      </p:grpSp>
    </p:spTree>
    <p:extLst>
      <p:ext uri="{BB962C8B-B14F-4D97-AF65-F5344CB8AC3E}">
        <p14:creationId xmlns:p14="http://schemas.microsoft.com/office/powerpoint/2010/main" val="3617775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ukautettu 1">
      <a:dk1>
        <a:srgbClr val="003434"/>
      </a:dk1>
      <a:lt1>
        <a:sysClr val="window" lastClr="FFFFFF"/>
      </a:lt1>
      <a:dk2>
        <a:srgbClr val="F5EACF"/>
      </a:dk2>
      <a:lt2>
        <a:srgbClr val="E7E6E6"/>
      </a:lt2>
      <a:accent1>
        <a:srgbClr val="00463F"/>
      </a:accent1>
      <a:accent2>
        <a:srgbClr val="00685C"/>
      </a:accent2>
      <a:accent3>
        <a:srgbClr val="CEBB95"/>
      </a:accent3>
      <a:accent4>
        <a:srgbClr val="F5EACF"/>
      </a:accent4>
      <a:accent5>
        <a:srgbClr val="EB5E5E"/>
      </a:accent5>
      <a:accent6>
        <a:srgbClr val="70AD47"/>
      </a:accent6>
      <a:hlink>
        <a:srgbClr val="00685C"/>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84168</TotalTime>
  <Words>1883</Words>
  <Application>Microsoft Office PowerPoint</Application>
  <PresentationFormat>Laajakuva</PresentationFormat>
  <Paragraphs>105</Paragraphs>
  <Slides>14</Slides>
  <Notes>0</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14</vt:i4>
      </vt:variant>
    </vt:vector>
  </HeadingPairs>
  <TitlesOfParts>
    <vt:vector size="23" baseType="lpstr">
      <vt:lpstr>Arial</vt:lpstr>
      <vt:lpstr>Calibri</vt:lpstr>
      <vt:lpstr>Century Gothic</vt:lpstr>
      <vt:lpstr>Furtura pt book</vt:lpstr>
      <vt:lpstr>Furura pt book</vt:lpstr>
      <vt:lpstr>Futura PT Bold</vt:lpstr>
      <vt:lpstr>Futura PT Book</vt:lpstr>
      <vt:lpstr>Office Theme</vt:lpstr>
      <vt:lpstr>1_Office Theme</vt:lpstr>
      <vt:lpstr>Lyijyn rajoittaminen EU:n komission  esitysluonnos V2.0  FI:n sidosryhmien (valmistajat ja kauppiaat, metsästys- ja urheiluampumajärjestöt) kommentit 26.5.2025 </vt:lpstr>
      <vt:lpstr>Lyijyammusten käyttö – komission ehdotus huhtikuu 2025  Muutosehdotukset,  lyhyt yhteenveto</vt:lpstr>
      <vt:lpstr>Lyijyammusten käyttö – komission ehdotus huhtikuu 2025  Muutosehdotukset,  reunasytytteiset-luodit </vt:lpstr>
      <vt:lpstr>Lyijyammusten käyttö– komission ehdotus huhtikuu 2025  Muutosehdotukset,  suurikaliiperisten luotien siirtymäaika </vt:lpstr>
      <vt:lpstr>Lyijyammusten käyttö– komission ehdotus huhtikuu 2025  Muutosehdotukset,  lyijyhaulien siirtymäaika metsästyksessä </vt:lpstr>
      <vt:lpstr>Lyijyammusten käyttö– komission ehdotus huhtikuu 2025  Muutosehdotukset,  Urheiluammunta lyijyhauleilla ampumaradoilla </vt:lpstr>
      <vt:lpstr>Lyijyammusten käyttö– komission ehdotus huhtikuu 2025  Muutosehdotukset,  Urheiluammunta haulikon lyijyammuksilla ampumaradoilla </vt:lpstr>
      <vt:lpstr>Lyijyammusten käyttö– komission ehdotus huhtikuu 2025  Muutosehdotukset,  Ampuminen ampumaradan ulkopuolella </vt:lpstr>
      <vt:lpstr>Lyijyammusten käyttö– komission ehdotus huhtikuu 2025  Muutosehdotukset,  merkintävaatimukset </vt:lpstr>
      <vt:lpstr>Lyijyammusten käyttö– komission ehdotus huhtikuu 2025  Muutosehdotukset,  Merkintävaatimukset </vt:lpstr>
      <vt:lpstr>Lyijyammusten käyttö– komission ehdotus huhtikuu 2025  Muutosehdotukset,  siirtymäaikojen yhdenmukaistamisen tärkeys </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tulee otsikko</dc:title>
  <dc:creator>Siltanen Johanna</dc:creator>
  <cp:lastModifiedBy>Jussi Partanen</cp:lastModifiedBy>
  <cp:revision>68</cp:revision>
  <cp:lastPrinted>2025-05-20T05:21:42Z</cp:lastPrinted>
  <dcterms:created xsi:type="dcterms:W3CDTF">2019-04-15T00:38:03Z</dcterms:created>
  <dcterms:modified xsi:type="dcterms:W3CDTF">2025-05-26T08:13:39Z</dcterms:modified>
</cp:coreProperties>
</file>